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18" r:id="rId3"/>
    <p:sldId id="266" r:id="rId4"/>
    <p:sldId id="271" r:id="rId5"/>
    <p:sldId id="262" r:id="rId6"/>
    <p:sldId id="260" r:id="rId7"/>
    <p:sldId id="323" r:id="rId8"/>
    <p:sldId id="310" r:id="rId9"/>
    <p:sldId id="321" r:id="rId10"/>
    <p:sldId id="268" r:id="rId11"/>
    <p:sldId id="322" r:id="rId12"/>
    <p:sldId id="325" r:id="rId13"/>
    <p:sldId id="324" r:id="rId14"/>
    <p:sldId id="326" r:id="rId15"/>
    <p:sldId id="327" r:id="rId16"/>
    <p:sldId id="274" r:id="rId17"/>
    <p:sldId id="316" r:id="rId18"/>
    <p:sldId id="317" r:id="rId19"/>
    <p:sldId id="284" r:id="rId20"/>
    <p:sldId id="286" r:id="rId21"/>
    <p:sldId id="287" r:id="rId22"/>
    <p:sldId id="300" r:id="rId2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72366F0-10D0-4175-8835-995FC663E938}">
          <p14:sldIdLst>
            <p14:sldId id="256"/>
            <p14:sldId id="318"/>
            <p14:sldId id="266"/>
            <p14:sldId id="271"/>
            <p14:sldId id="262"/>
            <p14:sldId id="260"/>
            <p14:sldId id="323"/>
            <p14:sldId id="310"/>
            <p14:sldId id="321"/>
            <p14:sldId id="268"/>
            <p14:sldId id="322"/>
            <p14:sldId id="325"/>
            <p14:sldId id="324"/>
            <p14:sldId id="326"/>
            <p14:sldId id="327"/>
            <p14:sldId id="274"/>
          </p14:sldIdLst>
        </p14:section>
        <p14:section name="Bonus Slides" id="{F2601151-8D18-483A-9A8D-E2AA3329FDEA}">
          <p14:sldIdLst>
            <p14:sldId id="316"/>
            <p14:sldId id="317"/>
            <p14:sldId id="284"/>
            <p14:sldId id="286"/>
            <p14:sldId id="287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00"/>
    <a:srgbClr val="C5312D"/>
    <a:srgbClr val="CC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7" autoAdjust="0"/>
    <p:restoredTop sz="81280" autoAdjust="0"/>
  </p:normalViewPr>
  <p:slideViewPr>
    <p:cSldViewPr snapToGrid="0" snapToObjects="1">
      <p:cViewPr varScale="1">
        <p:scale>
          <a:sx n="121" d="100"/>
          <a:sy n="121" d="100"/>
        </p:scale>
        <p:origin x="115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0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18647-6C14-4A35-8822-E74A9C655DD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1D3DC-E968-4842-B8A9-20E76F7FC4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64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C00000"/>
                </a:solidFill>
              </a:rPr>
              <a:t>Autonomous Multi-UAV Groups have a variety of applications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C00000"/>
              </a:solidFill>
              <a:effectLst/>
              <a:latin typeface="Calibri" panose="020F0502020204030204" pitchFamily="34" charset="0"/>
              <a:ea typeface="NimbusRomNo9L-Med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NimbusRomNo9L-Medi"/>
              </a:rPr>
              <a:t>Network coverage is the problem of optimizing the placement of mobile stations to increase connectivity between groups of users. UAVs are uniquely suited for this task.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NimbusRomNo9L-Med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NimbusRomNo9L-Medi"/>
              </a:rPr>
              <a:t>Another activity where UAVs thrive is that of Search and Rescue. UAVs can locate groups of survivors in potentially dangerous conditions and alert rescue organizations.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NimbusRomNo9L-Med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NimbusRomNo9L-Medi"/>
              </a:rPr>
              <a:t>Traffic surveillance, too benefits from the UAVs usage. These devices can monitor traffic patterns and detect anomalous </a:t>
            </a:r>
            <a:r>
              <a:rPr lang="en-US" sz="1800" dirty="0" err="1">
                <a:effectLst/>
                <a:latin typeface="Calibri" panose="020F0502020204030204" pitchFamily="34" charset="0"/>
                <a:ea typeface="NimbusRomNo9L-Medi"/>
              </a:rPr>
              <a:t>behaviours</a:t>
            </a:r>
            <a:r>
              <a:rPr lang="en-US" sz="1800" dirty="0">
                <a:effectLst/>
                <a:latin typeface="Calibri" panose="020F0502020204030204" pitchFamily="34" charset="0"/>
                <a:ea typeface="NimbusRomNo9L-Medi"/>
              </a:rPr>
              <a:t>.</a:t>
            </a:r>
          </a:p>
          <a:p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While it is reasonable to assume that the starting phase of a plume with pollutants lighter than air will assume a roughly spherical shape [11], this technique poses a challenge when the contaminants are heavier than air and drop to the 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85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6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60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1AE6A-A669-2C55-3D23-2ACF4A3CF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E81BA-E7FA-5B3F-EF7F-301E86B89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1DADD-263B-713E-C88A-DC343FC4B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D2181-0B22-C00C-79FC-879500824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63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E06B4-B3CF-8C5B-944D-E222E873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6CAB81-BABD-462D-2D74-2E73A83FD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4F927E-1712-05DE-D330-185EA4138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No Message Loss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Each UAV starts with </a:t>
            </a:r>
            <a:r>
              <a:rPr lang="en-US" sz="1600" i="1" dirty="0">
                <a:solidFill>
                  <a:srgbClr val="C00000"/>
                </a:solidFill>
              </a:rPr>
              <a:t>n </a:t>
            </a:r>
            <a:r>
              <a:rPr lang="en-US" sz="1600" dirty="0">
                <a:solidFill>
                  <a:srgbClr val="C00000"/>
                </a:solidFill>
              </a:rPr>
              <a:t>tokens which are consumed during state change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i="1" dirty="0">
                <a:solidFill>
                  <a:srgbClr val="C00000"/>
                </a:solidFill>
              </a:rPr>
              <a:t>n </a:t>
            </a:r>
            <a:r>
              <a:rPr lang="en-US" sz="1600" dirty="0">
                <a:solidFill>
                  <a:srgbClr val="C00000"/>
                </a:solidFill>
              </a:rPr>
              <a:t>tokens are then received via state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Message Loss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Message from </a:t>
            </a:r>
            <a:r>
              <a:rPr lang="en-US" sz="1600" dirty="0" err="1">
                <a:solidFill>
                  <a:srgbClr val="C00000"/>
                </a:solidFill>
              </a:rPr>
              <a:t>UAV</a:t>
            </a:r>
            <a:r>
              <a:rPr lang="en-US" sz="1600" baseline="-25000" dirty="0" err="1">
                <a:solidFill>
                  <a:srgbClr val="C00000"/>
                </a:solidFill>
              </a:rPr>
              <a:t>k</a:t>
            </a:r>
            <a:r>
              <a:rPr lang="en-US" sz="1600" dirty="0">
                <a:solidFill>
                  <a:srgbClr val="C00000"/>
                </a:solidFill>
              </a:rPr>
              <a:t> to </a:t>
            </a:r>
            <a:r>
              <a:rPr lang="en-US" sz="1600" dirty="0" err="1">
                <a:solidFill>
                  <a:srgbClr val="C00000"/>
                </a:solidFill>
              </a:rPr>
              <a:t>UAV</a:t>
            </a:r>
            <a:r>
              <a:rPr lang="en-US" sz="1600" baseline="-25000" dirty="0" err="1">
                <a:solidFill>
                  <a:srgbClr val="C00000"/>
                </a:solidFill>
              </a:rPr>
              <a:t>j</a:t>
            </a:r>
            <a:r>
              <a:rPr lang="en-US" sz="1600" dirty="0">
                <a:solidFill>
                  <a:srgbClr val="C00000"/>
                </a:solidFill>
              </a:rPr>
              <a:t> is lost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 err="1">
                <a:solidFill>
                  <a:srgbClr val="C00000"/>
                </a:solidFill>
              </a:rPr>
              <a:t>UAV</a:t>
            </a:r>
            <a:r>
              <a:rPr lang="en-US" sz="1600" baseline="-25000" dirty="0" err="1">
                <a:solidFill>
                  <a:srgbClr val="C00000"/>
                </a:solidFill>
              </a:rPr>
              <a:t>j</a:t>
            </a:r>
            <a:r>
              <a:rPr lang="en-US" sz="1600" dirty="0">
                <a:solidFill>
                  <a:srgbClr val="C00000"/>
                </a:solidFill>
              </a:rPr>
              <a:t> is thus stalled thinking </a:t>
            </a:r>
            <a:r>
              <a:rPr lang="en-US" sz="1600" dirty="0" err="1">
                <a:solidFill>
                  <a:srgbClr val="C00000"/>
                </a:solidFill>
              </a:rPr>
              <a:t>UAV</a:t>
            </a:r>
            <a:r>
              <a:rPr lang="en-US" sz="1600" baseline="-25000" dirty="0" err="1">
                <a:solidFill>
                  <a:srgbClr val="C00000"/>
                </a:solidFill>
              </a:rPr>
              <a:t>k</a:t>
            </a:r>
            <a:r>
              <a:rPr lang="en-US" sz="1600" dirty="0">
                <a:solidFill>
                  <a:srgbClr val="C00000"/>
                </a:solidFill>
              </a:rPr>
              <a:t> is still at S</a:t>
            </a:r>
            <a:r>
              <a:rPr lang="en-US" sz="1600" baseline="-25000" dirty="0">
                <a:solidFill>
                  <a:srgbClr val="C00000"/>
                </a:solidFill>
              </a:rPr>
              <a:t>p-1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F54F-1068-311B-D23B-F4F1CE876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86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86D96-C232-0E70-91A8-3DF1C6DF9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BFE98-6B5B-25A6-B769-FDD88E117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24B461-54AF-A844-481D-0C0A45F2A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2CBDB-7855-770E-D3DB-FC23ABC37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39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E0C50-2113-BBF0-ABA5-63DDF2949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5D2B8-8291-34EA-3426-FBF671149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95761-2496-DE8B-A9D6-50BF27B98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95C50-A72C-23C1-BAAF-8390D575F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50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4ECAA-863D-4E62-DC85-564824A45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8B849-8D0B-5494-A67C-92D4B545D4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425F8-B704-49D8-0A88-21131CEC0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8A74D-63AB-A201-69D9-01BE4CDA1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1D3DC-E968-4842-B8A9-20E76F7FC4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5C0E85-EEF5-4F53-AED0-55217E3D0B6B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2A2DB-A375-4A9A-A7FB-27CF5CCED4D5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623C5-BB4E-4793-A145-EA9EF98C1854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BC0B5-E9D2-4BC8-B854-FC515C149957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DA4BF-7323-4842-B85E-A06490C3FB93}" type="datetime1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028420-DC59-4887-892E-3FDD189DE57F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6DD1E-C2F0-4C22-A03E-BE754E6AFCB3}" type="datetime1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02389-D062-4CD7-8AB5-7CB44DD5E4EE}" type="datetime1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B2BB1-2ACF-401C-81B6-992CCB5AE598}" type="datetime1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99144-2FC9-411A-B2F9-48FC034CDF20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81432-08D0-4DE0-9EA8-8086BA6CE6D1}" type="datetime1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58A3199-1E04-4D26-ADE3-3A2C294D237A}" type="datetime1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0" y="1597820"/>
            <a:ext cx="9144000" cy="1102519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Guaranteeing Partial State Synchronization for </a:t>
            </a:r>
            <a:br>
              <a:rPr lang="en-US" sz="2800" dirty="0">
                <a:latin typeface="Arial" charset="0"/>
              </a:rPr>
            </a:br>
            <a:r>
              <a:rPr lang="en-US" sz="2800" dirty="0">
                <a:latin typeface="Arial" charset="0"/>
              </a:rPr>
              <a:t>UAV Platoon under Message or UAV Loss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92525"/>
            <a:ext cx="9144000" cy="5557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="1" dirty="0">
                <a:solidFill>
                  <a:srgbClr val="CC0001"/>
                </a:solidFill>
                <a:latin typeface="Trebuchet MS" panose="020B0603020202020204" pitchFamily="34" charset="0"/>
                <a:ea typeface="+mn-ea"/>
              </a:rPr>
              <a:t>Baisakhi Chatterjee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</a:rPr>
              <a:t>&amp;</a:t>
            </a:r>
            <a:r>
              <a:rPr lang="en-US" b="1" dirty="0">
                <a:solidFill>
                  <a:srgbClr val="CC0001"/>
                </a:solidFill>
                <a:latin typeface="Trebuchet MS" panose="020B0603020202020204" pitchFamily="34" charset="0"/>
                <a:ea typeface="+mn-ea"/>
              </a:rPr>
              <a:t> Dr. Rudra Dutta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4B2BB-D0A7-D75B-DE9F-63CB0E53249D}"/>
              </a:ext>
            </a:extLst>
          </p:cNvPr>
          <p:cNvSpPr txBox="1"/>
          <p:nvPr/>
        </p:nvSpPr>
        <p:spPr>
          <a:xfrm>
            <a:off x="0" y="3563609"/>
            <a:ext cx="914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Computer Science, North Carolina State University, USA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85"/>
    </mc:Choice>
    <mc:Fallback xmlns="">
      <p:transition spd="slow" advTm="163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3EAE9DE9-90CB-4E21-9E4E-609414F8CD2C}"/>
              </a:ext>
            </a:extLst>
          </p:cNvPr>
          <p:cNvSpPr/>
          <p:nvPr/>
        </p:nvSpPr>
        <p:spPr>
          <a:xfrm>
            <a:off x="563961" y="1259199"/>
            <a:ext cx="3667789" cy="365037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</a:rPr>
              <a:t>SYNCHRONIZATION LOSS</a:t>
            </a:r>
            <a:endParaRPr lang="en-US" dirty="0">
              <a:solidFill>
                <a:srgbClr val="CC0001"/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18496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630B7D-FEF2-4587-A0C2-1F80EE5A728D}"/>
              </a:ext>
            </a:extLst>
          </p:cNvPr>
          <p:cNvSpPr/>
          <p:nvPr/>
        </p:nvSpPr>
        <p:spPr>
          <a:xfrm>
            <a:off x="3032196" y="1840876"/>
            <a:ext cx="952307" cy="880451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155F4F8-6DFE-4BAF-91BE-9181CECDC2E9}"/>
              </a:ext>
            </a:extLst>
          </p:cNvPr>
          <p:cNvSpPr/>
          <p:nvPr/>
        </p:nvSpPr>
        <p:spPr>
          <a:xfrm>
            <a:off x="2597749" y="1840876"/>
            <a:ext cx="1644509" cy="1543712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Slide Number Placeholder 6">
            <a:extLst>
              <a:ext uri="{FF2B5EF4-FFF2-40B4-BE49-F238E27FC236}">
                <a16:creationId xmlns:a16="http://schemas.microsoft.com/office/drawing/2014/main" id="{B5099705-F090-4410-818A-F6112F483CC6}"/>
              </a:ext>
            </a:extLst>
          </p:cNvPr>
          <p:cNvSpPr txBox="1">
            <a:spLocks/>
          </p:cNvSpPr>
          <p:nvPr/>
        </p:nvSpPr>
        <p:spPr>
          <a:xfrm>
            <a:off x="6553200" y="471294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9ED838-9E69-4312-BB00-154E9D80E6D7}"/>
              </a:ext>
            </a:extLst>
          </p:cNvPr>
          <p:cNvSpPr/>
          <p:nvPr/>
        </p:nvSpPr>
        <p:spPr>
          <a:xfrm rot="20420068">
            <a:off x="4085132" y="286504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5AFB20B-33DB-4514-8961-911833DA291E}"/>
              </a:ext>
            </a:extLst>
          </p:cNvPr>
          <p:cNvSpPr/>
          <p:nvPr/>
        </p:nvSpPr>
        <p:spPr>
          <a:xfrm rot="20420068">
            <a:off x="3674382" y="323352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75B2761-B618-4737-A9F6-8B5716601FA7}"/>
              </a:ext>
            </a:extLst>
          </p:cNvPr>
          <p:cNvSpPr/>
          <p:nvPr/>
        </p:nvSpPr>
        <p:spPr>
          <a:xfrm rot="20420068">
            <a:off x="2999020" y="323030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5E195C-3CCC-4E0C-8387-3ABC857CFCCE}"/>
              </a:ext>
            </a:extLst>
          </p:cNvPr>
          <p:cNvSpPr/>
          <p:nvPr/>
        </p:nvSpPr>
        <p:spPr>
          <a:xfrm rot="20420068">
            <a:off x="2642229" y="290255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8D6C26E-959F-4CB9-8667-9B57512C81FD}"/>
              </a:ext>
            </a:extLst>
          </p:cNvPr>
          <p:cNvSpPr/>
          <p:nvPr/>
        </p:nvSpPr>
        <p:spPr>
          <a:xfrm rot="20420068">
            <a:off x="2587037" y="2221780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DBB780-BBB9-4807-9928-5920BACB05F8}"/>
              </a:ext>
            </a:extLst>
          </p:cNvPr>
          <p:cNvSpPr/>
          <p:nvPr/>
        </p:nvSpPr>
        <p:spPr>
          <a:xfrm rot="20420068">
            <a:off x="3393015" y="250298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5E72DEC-69F5-44B5-9C47-AB60B12A5ACE}"/>
              </a:ext>
            </a:extLst>
          </p:cNvPr>
          <p:cNvSpPr/>
          <p:nvPr/>
        </p:nvSpPr>
        <p:spPr>
          <a:xfrm rot="20420068">
            <a:off x="3052422" y="181834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4FD99B-24EC-4FBD-9E9B-00499349A167}"/>
              </a:ext>
            </a:extLst>
          </p:cNvPr>
          <p:cNvSpPr/>
          <p:nvPr/>
        </p:nvSpPr>
        <p:spPr>
          <a:xfrm rot="20420068">
            <a:off x="4132922" y="2301091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C52BEE-1095-4A8C-B280-C2F540D7ECBC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2703634" y="2286469"/>
            <a:ext cx="1388496" cy="620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3A6F72E-FA62-443E-874C-6A80DCCA6557}"/>
              </a:ext>
            </a:extLst>
          </p:cNvPr>
          <p:cNvCxnSpPr>
            <a:cxnSpLocks/>
          </p:cNvCxnSpPr>
          <p:nvPr/>
        </p:nvCxnSpPr>
        <p:spPr>
          <a:xfrm flipH="1" flipV="1">
            <a:off x="3318987" y="1795153"/>
            <a:ext cx="103855" cy="883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D594E68-3D8C-4578-ADB8-B2DEFEEBF13F}"/>
              </a:ext>
            </a:extLst>
          </p:cNvPr>
          <p:cNvCxnSpPr>
            <a:cxnSpLocks/>
            <a:stCxn id="45" idx="2"/>
            <a:endCxn id="41" idx="6"/>
          </p:cNvCxnSpPr>
          <p:nvPr/>
        </p:nvCxnSpPr>
        <p:spPr>
          <a:xfrm flipH="1">
            <a:off x="3534214" y="2398266"/>
            <a:ext cx="602950" cy="152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1AE1A37-7BA7-4A65-BDB1-F7FC963280D4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2783428" y="1964646"/>
            <a:ext cx="1046773" cy="986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Speech Bubble: Rectangle 68">
            <a:extLst>
              <a:ext uri="{FF2B5EF4-FFF2-40B4-BE49-F238E27FC236}">
                <a16:creationId xmlns:a16="http://schemas.microsoft.com/office/drawing/2014/main" id="{3C83D51C-4CBC-441A-A724-2A15704D7750}"/>
              </a:ext>
            </a:extLst>
          </p:cNvPr>
          <p:cNvSpPr/>
          <p:nvPr/>
        </p:nvSpPr>
        <p:spPr>
          <a:xfrm>
            <a:off x="1210337" y="2348539"/>
            <a:ext cx="1132488" cy="418908"/>
          </a:xfrm>
          <a:prstGeom prst="wedgeRectCallout">
            <a:avLst>
              <a:gd name="adj1" fmla="val 108537"/>
              <a:gd name="adj2" fmla="val 8490"/>
            </a:avLst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Reached!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41E3258-13E7-4B08-9009-7CA107741833}"/>
              </a:ext>
            </a:extLst>
          </p:cNvPr>
          <p:cNvCxnSpPr>
            <a:cxnSpLocks/>
          </p:cNvCxnSpPr>
          <p:nvPr/>
        </p:nvCxnSpPr>
        <p:spPr>
          <a:xfrm flipH="1" flipV="1">
            <a:off x="3091815" y="2028825"/>
            <a:ext cx="290338" cy="6707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EFE974F-C59C-4F33-9784-DD13A9038684}"/>
              </a:ext>
            </a:extLst>
          </p:cNvPr>
          <p:cNvCxnSpPr>
            <a:cxnSpLocks/>
          </p:cNvCxnSpPr>
          <p:nvPr/>
        </p:nvCxnSpPr>
        <p:spPr>
          <a:xfrm flipH="1" flipV="1">
            <a:off x="3324702" y="1797058"/>
            <a:ext cx="468153" cy="8242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41E648-60F7-4EAB-B6AA-5185403378A0}"/>
              </a:ext>
            </a:extLst>
          </p:cNvPr>
          <p:cNvCxnSpPr>
            <a:cxnSpLocks/>
          </p:cNvCxnSpPr>
          <p:nvPr/>
        </p:nvCxnSpPr>
        <p:spPr>
          <a:xfrm flipH="1" flipV="1">
            <a:off x="3422842" y="1886095"/>
            <a:ext cx="522943" cy="4896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28C86E6-A0BC-4027-B0A2-21687267CECE}"/>
              </a:ext>
            </a:extLst>
          </p:cNvPr>
          <p:cNvCxnSpPr>
            <a:cxnSpLocks/>
          </p:cNvCxnSpPr>
          <p:nvPr/>
        </p:nvCxnSpPr>
        <p:spPr>
          <a:xfrm flipV="1">
            <a:off x="3034671" y="2331170"/>
            <a:ext cx="922565" cy="13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9081B00-1D63-476E-9C50-E32BA275F080}"/>
              </a:ext>
            </a:extLst>
          </p:cNvPr>
          <p:cNvCxnSpPr/>
          <p:nvPr/>
        </p:nvCxnSpPr>
        <p:spPr>
          <a:xfrm flipH="1" flipV="1">
            <a:off x="3111583" y="1998984"/>
            <a:ext cx="701040" cy="594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CCDA90D-7EBF-434F-A863-5E108407E45F}"/>
              </a:ext>
            </a:extLst>
          </p:cNvPr>
          <p:cNvCxnSpPr>
            <a:cxnSpLocks/>
          </p:cNvCxnSpPr>
          <p:nvPr/>
        </p:nvCxnSpPr>
        <p:spPr>
          <a:xfrm flipH="1" flipV="1">
            <a:off x="3317407" y="1804718"/>
            <a:ext cx="103855" cy="883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E29BF31-DABA-4177-BE58-FB6D2C1E441B}"/>
              </a:ext>
            </a:extLst>
          </p:cNvPr>
          <p:cNvCxnSpPr>
            <a:cxnSpLocks/>
          </p:cNvCxnSpPr>
          <p:nvPr/>
        </p:nvCxnSpPr>
        <p:spPr>
          <a:xfrm flipH="1" flipV="1">
            <a:off x="3524676" y="2257148"/>
            <a:ext cx="406854" cy="1409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B18393C-C2BC-4B69-9A2A-9ABFDE84E71B}"/>
              </a:ext>
            </a:extLst>
          </p:cNvPr>
          <p:cNvCxnSpPr>
            <a:cxnSpLocks/>
          </p:cNvCxnSpPr>
          <p:nvPr/>
        </p:nvCxnSpPr>
        <p:spPr>
          <a:xfrm flipV="1">
            <a:off x="3020674" y="1967739"/>
            <a:ext cx="785041" cy="3948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8B847B-4169-4E6A-916A-45DFCAA512B8}"/>
              </a:ext>
            </a:extLst>
          </p:cNvPr>
          <p:cNvCxnSpPr>
            <a:cxnSpLocks/>
            <a:stCxn id="37" idx="0"/>
            <a:endCxn id="40" idx="4"/>
          </p:cNvCxnSpPr>
          <p:nvPr/>
        </p:nvCxnSpPr>
        <p:spPr>
          <a:xfrm flipH="1" flipV="1">
            <a:off x="2684224" y="2362943"/>
            <a:ext cx="1038413" cy="874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0A96F6C-5CC7-4585-AE9E-E7A1E98A2833}"/>
              </a:ext>
            </a:extLst>
          </p:cNvPr>
          <p:cNvCxnSpPr>
            <a:cxnSpLocks/>
            <a:stCxn id="35" idx="1"/>
            <a:endCxn id="44" idx="4"/>
          </p:cNvCxnSpPr>
          <p:nvPr/>
        </p:nvCxnSpPr>
        <p:spPr>
          <a:xfrm flipH="1" flipV="1">
            <a:off x="3149609" y="1959512"/>
            <a:ext cx="942521" cy="947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9494650-34C8-4DD4-A9E2-B2E152CBDC6B}"/>
              </a:ext>
            </a:extLst>
          </p:cNvPr>
          <p:cNvCxnSpPr>
            <a:cxnSpLocks/>
            <a:stCxn id="45" idx="1"/>
            <a:endCxn id="44" idx="5"/>
          </p:cNvCxnSpPr>
          <p:nvPr/>
        </p:nvCxnSpPr>
        <p:spPr>
          <a:xfrm flipH="1" flipV="1">
            <a:off x="3190865" y="1922156"/>
            <a:ext cx="949055" cy="420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AB4450F-C495-4F4E-9CC9-8252F7C5EC14}"/>
              </a:ext>
            </a:extLst>
          </p:cNvPr>
          <p:cNvCxnSpPr>
            <a:cxnSpLocks/>
            <a:stCxn id="39" idx="5"/>
          </p:cNvCxnSpPr>
          <p:nvPr/>
        </p:nvCxnSpPr>
        <p:spPr>
          <a:xfrm flipV="1">
            <a:off x="2780672" y="2394028"/>
            <a:ext cx="1403296" cy="612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6AA02BC-2E25-401E-B80C-E0500EEAB702}"/>
              </a:ext>
            </a:extLst>
          </p:cNvPr>
          <p:cNvCxnSpPr>
            <a:cxnSpLocks/>
          </p:cNvCxnSpPr>
          <p:nvPr/>
        </p:nvCxnSpPr>
        <p:spPr>
          <a:xfrm flipV="1">
            <a:off x="3190865" y="2254828"/>
            <a:ext cx="314742" cy="2741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E678967-8001-43B2-9393-A2FB1E8E1AF8}"/>
              </a:ext>
            </a:extLst>
          </p:cNvPr>
          <p:cNvCxnSpPr>
            <a:cxnSpLocks/>
            <a:stCxn id="156" idx="5"/>
          </p:cNvCxnSpPr>
          <p:nvPr/>
        </p:nvCxnSpPr>
        <p:spPr>
          <a:xfrm flipV="1">
            <a:off x="3232399" y="2373793"/>
            <a:ext cx="734711" cy="2001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207F75-CB94-4747-94C3-CB2240A21D26}"/>
              </a:ext>
            </a:extLst>
          </p:cNvPr>
          <p:cNvCxnSpPr>
            <a:cxnSpLocks/>
          </p:cNvCxnSpPr>
          <p:nvPr/>
        </p:nvCxnSpPr>
        <p:spPr>
          <a:xfrm flipH="1" flipV="1">
            <a:off x="3111583" y="2028825"/>
            <a:ext cx="49153" cy="503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E2A2340-CFF3-4CC5-93C4-1718E6801D2D}"/>
              </a:ext>
            </a:extLst>
          </p:cNvPr>
          <p:cNvCxnSpPr>
            <a:cxnSpLocks/>
          </p:cNvCxnSpPr>
          <p:nvPr/>
        </p:nvCxnSpPr>
        <p:spPr>
          <a:xfrm flipH="1" flipV="1">
            <a:off x="3016615" y="2288250"/>
            <a:ext cx="135597" cy="2267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E46D83-678D-43C6-87A6-7F4FC3EFC73A}"/>
              </a:ext>
            </a:extLst>
          </p:cNvPr>
          <p:cNvCxnSpPr>
            <a:cxnSpLocks/>
          </p:cNvCxnSpPr>
          <p:nvPr/>
        </p:nvCxnSpPr>
        <p:spPr>
          <a:xfrm>
            <a:off x="3204329" y="2548501"/>
            <a:ext cx="634059" cy="87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AF19A14-38D7-4BFA-819F-AE893F6C7171}"/>
              </a:ext>
            </a:extLst>
          </p:cNvPr>
          <p:cNvCxnSpPr>
            <a:cxnSpLocks/>
          </p:cNvCxnSpPr>
          <p:nvPr/>
        </p:nvCxnSpPr>
        <p:spPr>
          <a:xfrm flipV="1">
            <a:off x="3176717" y="1983986"/>
            <a:ext cx="653709" cy="543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95104C0-9654-4BDD-A9A6-739C3A25BA0C}"/>
              </a:ext>
            </a:extLst>
          </p:cNvPr>
          <p:cNvCxnSpPr>
            <a:cxnSpLocks/>
          </p:cNvCxnSpPr>
          <p:nvPr/>
        </p:nvCxnSpPr>
        <p:spPr>
          <a:xfrm flipH="1">
            <a:off x="3164686" y="1859596"/>
            <a:ext cx="249854" cy="6673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411E6E4-B2A9-4B97-A867-B07E99C9A787}"/>
              </a:ext>
            </a:extLst>
          </p:cNvPr>
          <p:cNvSpPr/>
          <p:nvPr/>
        </p:nvSpPr>
        <p:spPr>
          <a:xfrm>
            <a:off x="1012855" y="3598124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Every UAV is inside the plume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2FDBFC4-5CAE-43D1-9052-577BAFCBCCB3}"/>
              </a:ext>
            </a:extLst>
          </p:cNvPr>
          <p:cNvSpPr/>
          <p:nvPr/>
        </p:nvSpPr>
        <p:spPr>
          <a:xfrm>
            <a:off x="1022895" y="4151863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Expansion Chosen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650FB5E-10BF-4833-965D-39C464E47B9D}"/>
              </a:ext>
            </a:extLst>
          </p:cNvPr>
          <p:cNvSpPr/>
          <p:nvPr/>
        </p:nvSpPr>
        <p:spPr>
          <a:xfrm>
            <a:off x="1002516" y="3590007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One UAV is outside the plume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752C6F1-4859-4BB3-B881-3784647989DA}"/>
              </a:ext>
            </a:extLst>
          </p:cNvPr>
          <p:cNvSpPr/>
          <p:nvPr/>
        </p:nvSpPr>
        <p:spPr>
          <a:xfrm>
            <a:off x="1012556" y="4143746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Rotation Chosen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17567A8-3C85-4DB2-95E8-CA85C9D21CF5}"/>
              </a:ext>
            </a:extLst>
          </p:cNvPr>
          <p:cNvSpPr/>
          <p:nvPr/>
        </p:nvSpPr>
        <p:spPr>
          <a:xfrm>
            <a:off x="2410682" y="1737023"/>
            <a:ext cx="1644509" cy="1543712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985D089-9F9D-4642-BB64-0692E1909420}"/>
              </a:ext>
            </a:extLst>
          </p:cNvPr>
          <p:cNvSpPr/>
          <p:nvPr/>
        </p:nvSpPr>
        <p:spPr>
          <a:xfrm rot="20420068">
            <a:off x="3805119" y="2894777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9AE02E4-92E4-40D6-97DC-4D38D9854D40}"/>
              </a:ext>
            </a:extLst>
          </p:cNvPr>
          <p:cNvSpPr/>
          <p:nvPr/>
        </p:nvSpPr>
        <p:spPr>
          <a:xfrm rot="20420068">
            <a:off x="3263293" y="3186596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FFA9232-F0EB-4FCB-ABA2-7869D650CFE5}"/>
              </a:ext>
            </a:extLst>
          </p:cNvPr>
          <p:cNvSpPr/>
          <p:nvPr/>
        </p:nvSpPr>
        <p:spPr>
          <a:xfrm rot="20420068">
            <a:off x="2648117" y="306760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C35EA87-1B44-454F-A815-50976773C333}"/>
              </a:ext>
            </a:extLst>
          </p:cNvPr>
          <p:cNvSpPr/>
          <p:nvPr/>
        </p:nvSpPr>
        <p:spPr>
          <a:xfrm rot="20420068">
            <a:off x="2371207" y="2590714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4624AAD-5951-4E0F-B09D-BC323E5B6074}"/>
              </a:ext>
            </a:extLst>
          </p:cNvPr>
          <p:cNvSpPr/>
          <p:nvPr/>
        </p:nvSpPr>
        <p:spPr>
          <a:xfrm rot="20420068">
            <a:off x="2557097" y="1904495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7F15273-9235-407D-9EE6-6FD5457A7197}"/>
              </a:ext>
            </a:extLst>
          </p:cNvPr>
          <p:cNvSpPr/>
          <p:nvPr/>
        </p:nvSpPr>
        <p:spPr>
          <a:xfrm rot="20420068">
            <a:off x="3216192" y="163908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5EB92E0-312E-44B1-ADF0-6F8B62594DE6}"/>
              </a:ext>
            </a:extLst>
          </p:cNvPr>
          <p:cNvSpPr/>
          <p:nvPr/>
        </p:nvSpPr>
        <p:spPr>
          <a:xfrm rot="20420068">
            <a:off x="3958591" y="2427708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B3154A8-91EE-42A5-887B-7E9EE14337B2}"/>
              </a:ext>
            </a:extLst>
          </p:cNvPr>
          <p:cNvCxnSpPr>
            <a:cxnSpLocks/>
          </p:cNvCxnSpPr>
          <p:nvPr/>
        </p:nvCxnSpPr>
        <p:spPr>
          <a:xfrm flipH="1" flipV="1">
            <a:off x="2701729" y="2288374"/>
            <a:ext cx="1388496" cy="620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6DE64F4-D2CE-4E97-B74C-CF4B5CC6C650}"/>
              </a:ext>
            </a:extLst>
          </p:cNvPr>
          <p:cNvCxnSpPr>
            <a:cxnSpLocks/>
          </p:cNvCxnSpPr>
          <p:nvPr/>
        </p:nvCxnSpPr>
        <p:spPr>
          <a:xfrm flipH="1">
            <a:off x="3532309" y="2400171"/>
            <a:ext cx="602950" cy="152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66B4A07-356F-42C1-8798-C823CDA92291}"/>
              </a:ext>
            </a:extLst>
          </p:cNvPr>
          <p:cNvCxnSpPr>
            <a:cxnSpLocks/>
          </p:cNvCxnSpPr>
          <p:nvPr/>
        </p:nvCxnSpPr>
        <p:spPr>
          <a:xfrm flipV="1">
            <a:off x="2781523" y="1966551"/>
            <a:ext cx="1046773" cy="986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907E79A-E0A6-4580-B8BF-6E161A4CECA1}"/>
              </a:ext>
            </a:extLst>
          </p:cNvPr>
          <p:cNvCxnSpPr>
            <a:cxnSpLocks/>
          </p:cNvCxnSpPr>
          <p:nvPr/>
        </p:nvCxnSpPr>
        <p:spPr>
          <a:xfrm flipH="1" flipV="1">
            <a:off x="2682319" y="2364848"/>
            <a:ext cx="1038413" cy="874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7A08EE0-5F2A-492A-A5A1-84F415F8A2B5}"/>
              </a:ext>
            </a:extLst>
          </p:cNvPr>
          <p:cNvCxnSpPr>
            <a:cxnSpLocks/>
          </p:cNvCxnSpPr>
          <p:nvPr/>
        </p:nvCxnSpPr>
        <p:spPr>
          <a:xfrm flipH="1" flipV="1">
            <a:off x="3188960" y="1924061"/>
            <a:ext cx="949055" cy="420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25F9DFB-8600-4BF5-9068-73679A5D5F35}"/>
              </a:ext>
            </a:extLst>
          </p:cNvPr>
          <p:cNvCxnSpPr>
            <a:cxnSpLocks/>
          </p:cNvCxnSpPr>
          <p:nvPr/>
        </p:nvCxnSpPr>
        <p:spPr>
          <a:xfrm flipV="1">
            <a:off x="2778767" y="2395933"/>
            <a:ext cx="1403296" cy="612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6013B25-14FA-4DAE-AE90-96EF809FFD40}"/>
              </a:ext>
            </a:extLst>
          </p:cNvPr>
          <p:cNvCxnSpPr>
            <a:cxnSpLocks/>
          </p:cNvCxnSpPr>
          <p:nvPr/>
        </p:nvCxnSpPr>
        <p:spPr>
          <a:xfrm flipV="1">
            <a:off x="3456388" y="1985891"/>
            <a:ext cx="372133" cy="693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6A3D5619-CFFE-4A4B-BD84-23C2834B5716}"/>
              </a:ext>
            </a:extLst>
          </p:cNvPr>
          <p:cNvSpPr/>
          <p:nvPr/>
        </p:nvSpPr>
        <p:spPr>
          <a:xfrm rot="20420068">
            <a:off x="3093956" y="2470116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F8E35F3-7C19-4261-9A10-CAA3F945A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25" y="2551010"/>
            <a:ext cx="461467" cy="381328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E9F10C6-8C6E-46FE-8E45-76B1064A4973}"/>
              </a:ext>
            </a:extLst>
          </p:cNvPr>
          <p:cNvCxnSpPr>
            <a:cxnSpLocks/>
          </p:cNvCxnSpPr>
          <p:nvPr/>
        </p:nvCxnSpPr>
        <p:spPr>
          <a:xfrm flipH="1" flipV="1">
            <a:off x="3147704" y="1961417"/>
            <a:ext cx="942521" cy="947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2035632E-E564-4705-A49B-61611C16E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913" y="2091855"/>
            <a:ext cx="461467" cy="3813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20FF4C-4ACF-4A56-8D75-85C032C6A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74" y="1873500"/>
            <a:ext cx="461467" cy="3813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FAA124-C5CA-479B-BF35-DD875385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95" y="2158447"/>
            <a:ext cx="461467" cy="3813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22C7F1-1656-4F3A-8626-6D378046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530" y="1705620"/>
            <a:ext cx="461467" cy="3813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2A72908-F6C2-469D-A892-B7AA9D06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149" y="3022633"/>
            <a:ext cx="461467" cy="3813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6E3F5-2808-480F-B37D-6727FAD4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38" y="2176742"/>
            <a:ext cx="461467" cy="3813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8DA9A98-EBA4-4BAB-85D8-BE4482CB8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169" y="2429967"/>
            <a:ext cx="461467" cy="3813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CA5A5C-1643-4934-B307-CDF43607A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007" y="1820220"/>
            <a:ext cx="461467" cy="3813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ABE83BB-E01C-CAAF-CD88-A928E5339BFC}"/>
              </a:ext>
            </a:extLst>
          </p:cNvPr>
          <p:cNvSpPr/>
          <p:nvPr/>
        </p:nvSpPr>
        <p:spPr>
          <a:xfrm>
            <a:off x="4854021" y="1343019"/>
            <a:ext cx="3667789" cy="365037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9A57E9A-32E6-CE77-01D6-9BFF76C3A5C0}"/>
              </a:ext>
            </a:extLst>
          </p:cNvPr>
          <p:cNvSpPr/>
          <p:nvPr/>
        </p:nvSpPr>
        <p:spPr>
          <a:xfrm rot="20420068">
            <a:off x="7964442" y="331734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A05D84-85A3-92FC-BB78-2C99D0C5EFA6}"/>
              </a:ext>
            </a:extLst>
          </p:cNvPr>
          <p:cNvSpPr/>
          <p:nvPr/>
        </p:nvSpPr>
        <p:spPr>
          <a:xfrm rot="20420068">
            <a:off x="7342482" y="190216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845312-DA99-EF8B-0650-678CAD8CF90C}"/>
              </a:ext>
            </a:extLst>
          </p:cNvPr>
          <p:cNvCxnSpPr>
            <a:cxnSpLocks/>
          </p:cNvCxnSpPr>
          <p:nvPr/>
        </p:nvCxnSpPr>
        <p:spPr>
          <a:xfrm flipH="1" flipV="1">
            <a:off x="6993694" y="2370289"/>
            <a:ext cx="1388496" cy="620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86CB0E-9C0D-7A4C-AE4B-7F5B60FF7D66}"/>
              </a:ext>
            </a:extLst>
          </p:cNvPr>
          <p:cNvCxnSpPr>
            <a:cxnSpLocks/>
          </p:cNvCxnSpPr>
          <p:nvPr/>
        </p:nvCxnSpPr>
        <p:spPr>
          <a:xfrm flipH="1" flipV="1">
            <a:off x="7609047" y="1878973"/>
            <a:ext cx="103855" cy="883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BEE3E-1124-B345-00CD-B487727FA42C}"/>
              </a:ext>
            </a:extLst>
          </p:cNvPr>
          <p:cNvCxnSpPr>
            <a:cxnSpLocks/>
          </p:cNvCxnSpPr>
          <p:nvPr/>
        </p:nvCxnSpPr>
        <p:spPr>
          <a:xfrm flipH="1">
            <a:off x="7824274" y="2482086"/>
            <a:ext cx="602950" cy="152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B3B8DB-4639-04BE-5EFB-BD6FD6D07F22}"/>
              </a:ext>
            </a:extLst>
          </p:cNvPr>
          <p:cNvCxnSpPr>
            <a:cxnSpLocks/>
          </p:cNvCxnSpPr>
          <p:nvPr/>
        </p:nvCxnSpPr>
        <p:spPr>
          <a:xfrm flipV="1">
            <a:off x="7073488" y="2048466"/>
            <a:ext cx="1046773" cy="986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2C66F94-1111-6EBB-56BD-718F56F43F5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6974284" y="2446763"/>
            <a:ext cx="1038413" cy="874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0BC0A3C-39AE-5EFD-2A48-66A1F997F9E0}"/>
              </a:ext>
            </a:extLst>
          </p:cNvPr>
          <p:cNvCxnSpPr>
            <a:cxnSpLocks/>
            <a:endCxn id="16" idx="4"/>
          </p:cNvCxnSpPr>
          <p:nvPr/>
        </p:nvCxnSpPr>
        <p:spPr>
          <a:xfrm flipH="1" flipV="1">
            <a:off x="7439669" y="2043332"/>
            <a:ext cx="942521" cy="947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7ED7E57-0568-549F-7B7A-8B46B28B5E7E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7480925" y="2005976"/>
            <a:ext cx="949055" cy="420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DE8D67C-EDAD-B570-8AF8-17CD45CCD33A}"/>
              </a:ext>
            </a:extLst>
          </p:cNvPr>
          <p:cNvCxnSpPr>
            <a:cxnSpLocks/>
          </p:cNvCxnSpPr>
          <p:nvPr/>
        </p:nvCxnSpPr>
        <p:spPr>
          <a:xfrm flipV="1">
            <a:off x="7529548" y="2477848"/>
            <a:ext cx="944480" cy="672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1E43279F-EE28-AAEF-0153-653B1E478419}"/>
              </a:ext>
            </a:extLst>
          </p:cNvPr>
          <p:cNvSpPr/>
          <p:nvPr/>
        </p:nvSpPr>
        <p:spPr>
          <a:xfrm>
            <a:off x="5216376" y="3673827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is not delivered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3245792-EA8E-6A63-8A02-AFE79CA36C81}"/>
              </a:ext>
            </a:extLst>
          </p:cNvPr>
          <p:cNvSpPr/>
          <p:nvPr/>
        </p:nvSpPr>
        <p:spPr>
          <a:xfrm>
            <a:off x="5226416" y="4227566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Incorrect Decision Taken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729FA33-5E0F-8C6E-0530-6F7E8EADE4E1}"/>
              </a:ext>
            </a:extLst>
          </p:cNvPr>
          <p:cNvSpPr/>
          <p:nvPr/>
        </p:nvSpPr>
        <p:spPr>
          <a:xfrm>
            <a:off x="6700742" y="1820843"/>
            <a:ext cx="1644509" cy="1543712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FE9FEF9-348B-E135-E341-5AD293345968}"/>
              </a:ext>
            </a:extLst>
          </p:cNvPr>
          <p:cNvSpPr/>
          <p:nvPr/>
        </p:nvSpPr>
        <p:spPr>
          <a:xfrm rot="20420068">
            <a:off x="8095179" y="2978597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46BAB55-F78E-225D-9E3B-6F2359440922}"/>
              </a:ext>
            </a:extLst>
          </p:cNvPr>
          <p:cNvSpPr/>
          <p:nvPr/>
        </p:nvSpPr>
        <p:spPr>
          <a:xfrm rot="20420068">
            <a:off x="7553353" y="3270416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A266C4B-0B04-C216-475E-222070EB3A6C}"/>
              </a:ext>
            </a:extLst>
          </p:cNvPr>
          <p:cNvSpPr/>
          <p:nvPr/>
        </p:nvSpPr>
        <p:spPr>
          <a:xfrm rot="20420068">
            <a:off x="6938177" y="315142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0BD20F9-5E2B-CB05-2CB6-4243682738BD}"/>
              </a:ext>
            </a:extLst>
          </p:cNvPr>
          <p:cNvSpPr/>
          <p:nvPr/>
        </p:nvSpPr>
        <p:spPr>
          <a:xfrm rot="20420068">
            <a:off x="6661267" y="2674534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83BDB0E-1275-EA31-C85B-965AFAD248D1}"/>
              </a:ext>
            </a:extLst>
          </p:cNvPr>
          <p:cNvSpPr/>
          <p:nvPr/>
        </p:nvSpPr>
        <p:spPr>
          <a:xfrm rot="20420068">
            <a:off x="6847157" y="1988315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726FB23-3708-09D1-BAB8-B255457AD19C}"/>
              </a:ext>
            </a:extLst>
          </p:cNvPr>
          <p:cNvSpPr/>
          <p:nvPr/>
        </p:nvSpPr>
        <p:spPr>
          <a:xfrm rot="20420068">
            <a:off x="7506252" y="172290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8E643BD-7B39-31C4-79DD-C6373D03182B}"/>
              </a:ext>
            </a:extLst>
          </p:cNvPr>
          <p:cNvSpPr/>
          <p:nvPr/>
        </p:nvSpPr>
        <p:spPr>
          <a:xfrm rot="20420068">
            <a:off x="8248651" y="2511528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319398C-1E44-3917-84E0-2AFD90A7D906}"/>
              </a:ext>
            </a:extLst>
          </p:cNvPr>
          <p:cNvCxnSpPr>
            <a:cxnSpLocks/>
          </p:cNvCxnSpPr>
          <p:nvPr/>
        </p:nvCxnSpPr>
        <p:spPr>
          <a:xfrm flipV="1">
            <a:off x="7698959" y="2047514"/>
            <a:ext cx="463249" cy="637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A8DE40DC-DD0C-0937-076A-B9E8BE6848A0}"/>
              </a:ext>
            </a:extLst>
          </p:cNvPr>
          <p:cNvSpPr/>
          <p:nvPr/>
        </p:nvSpPr>
        <p:spPr>
          <a:xfrm rot="20420068">
            <a:off x="7384016" y="2553936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3D7D6A31-CFAB-3DE7-0D3F-58DA06DB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836" y="3229491"/>
            <a:ext cx="461467" cy="38132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9465E22-6D62-BAED-85CB-07C0AC67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78" y="2507199"/>
            <a:ext cx="461467" cy="38132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940B121C-4F46-F382-9FA2-350003D53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412" y="2224683"/>
            <a:ext cx="461467" cy="38132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2B350B1D-77BF-BFC9-F54B-FDAF9680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89" y="2894030"/>
            <a:ext cx="461467" cy="38132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E71B7EF1-7BA2-A0EE-E40F-DF214801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27" y="1822569"/>
            <a:ext cx="461467" cy="38132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5CF239B7-4161-33DA-DDDD-DCA80F0F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81" y="3174123"/>
            <a:ext cx="461467" cy="38132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8817F1FA-86E9-8D7C-45B3-9BB37D123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858" y="2274492"/>
            <a:ext cx="461467" cy="38132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2F61839B-0E86-7674-82F1-B661C626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55" y="2844809"/>
            <a:ext cx="461467" cy="38132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34DC0040-C735-ABF2-0F69-06F3BA11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67" y="1904040"/>
            <a:ext cx="461467" cy="38132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4055E9-9B35-184D-5E4D-E2924E99B8A9}"/>
              </a:ext>
            </a:extLst>
          </p:cNvPr>
          <p:cNvSpPr/>
          <p:nvPr/>
        </p:nvSpPr>
        <p:spPr>
          <a:xfrm>
            <a:off x="1285875" y="1171575"/>
            <a:ext cx="2219732" cy="35937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Ideal Conditions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D3E246-AEFF-C882-F7CF-F750614BA7E0}"/>
              </a:ext>
            </a:extLst>
          </p:cNvPr>
          <p:cNvSpPr/>
          <p:nvPr/>
        </p:nvSpPr>
        <p:spPr>
          <a:xfrm>
            <a:off x="5768888" y="1151185"/>
            <a:ext cx="2219732" cy="35937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Loss</a:t>
            </a:r>
          </a:p>
        </p:txBody>
      </p:sp>
    </p:spTree>
    <p:extLst>
      <p:ext uri="{BB962C8B-B14F-4D97-AF65-F5344CB8AC3E}">
        <p14:creationId xmlns:p14="http://schemas.microsoft.com/office/powerpoint/2010/main" val="288951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35802E-6 L 0.08629 -0.12562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-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6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9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2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5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"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4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7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L -0.03264 0.00278 " pathEditMode="relative" rAng="0" ptsTypes="AA">
                                      <p:cBhvr>
                                        <p:cTn id="20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123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5679E-6 L -0.05052 0.05031 " pathEditMode="relative" rAng="0" ptsTypes="AA">
                                      <p:cBhvr>
                                        <p:cTn id="20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5" y="250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7 L -0.03524 0.12963 " pathEditMode="relative" rAng="0" ptsTypes="AA">
                                      <p:cBhvr>
                                        <p:cTn id="20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6481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29 -0.12562 L 0.08073 0.01975 " pathEditMode="relative" rAng="0" ptsTypes="AA">
                                      <p:cBhvr>
                                        <p:cTn id="20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7253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69136E-6 L 0.03715 0.125 " pathEditMode="relative" rAng="0" ptsTypes="AA">
                                      <p:cBhvr>
                                        <p:cTn id="20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6235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09877E-6 L 0.04166 0.05926 " pathEditMode="relative" rAng="0" ptsTypes="AA">
                                      <p:cBhvr>
                                        <p:cTn id="21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2963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0276 0.0003 " pathEditMode="relative" rAng="0" ptsTypes="AA">
                                      <p:cBhvr>
                                        <p:cTn id="21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83951E-6 L -0.00487 0.06327 " pathEditMode="relative" rAng="0" ptsTypes="AA">
                                      <p:cBhvr>
                                        <p:cTn id="2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000"/>
                            </p:stCondLst>
                            <p:childTnLst>
                              <p:par>
                                <p:cTn id="2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500"/>
                            </p:stCondLst>
                            <p:childTnLst>
                              <p:par>
                                <p:cTn id="2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3500"/>
                            </p:stCondLst>
                            <p:childTnLst>
                              <p:par>
                                <p:cTn id="2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4000"/>
                            </p:stCondLst>
                            <p:childTnLst>
                              <p:par>
                                <p:cTn id="27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4500"/>
                            </p:stCondLst>
                            <p:childTnLst>
                              <p:par>
                                <p:cTn id="29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0"/>
                            </p:stCondLst>
                            <p:childTnLst>
                              <p:par>
                                <p:cTn id="29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500"/>
                            </p:stCondLst>
                            <p:childTnLst>
                              <p:par>
                                <p:cTn id="3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6000"/>
                            </p:stCondLst>
                            <p:childTnLst>
                              <p:par>
                                <p:cTn id="3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6" dur="1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2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1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4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7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9" dur="1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2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5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8" dur="1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1" dur="1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4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7" dur="1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0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7000"/>
                            </p:stCondLst>
                            <p:childTnLst>
                              <p:par>
                                <p:cTn id="3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24 0.12963 L -0.06545 0.06759 " pathEditMode="relative" rAng="0" ptsTypes="AA">
                                      <p:cBhvr>
                                        <p:cTn id="394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-3117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4 0.00278 L -0.0125 -0.03303 " pathEditMode="relative" rAng="0" ptsTypes="AA">
                                      <p:cBhvr>
                                        <p:cTn id="39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1790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52 0.05031 L -0.05138 -0.01265 " pathEditMode="relative" rAng="0" ptsTypes="AA">
                                      <p:cBhvr>
                                        <p:cTn id="39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3148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73 0.01975 L 0.04132 -0.01481 " pathEditMode="relative" rAng="0" ptsTypes="AA">
                                      <p:cBhvr>
                                        <p:cTn id="40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1728"/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15 0.125 L -0.00608 0.10649 " pathEditMode="relative" rAng="0" ptsTypes="AA">
                                      <p:cBhvr>
                                        <p:cTn id="40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926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66 0.05926 L 0.01163 0.06265 " pathEditMode="relative" rAng="0" ptsTypes="AA">
                                      <p:cBhvr>
                                        <p:cTn id="404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154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 0.0003 L 0.00746 0.0324 " pathEditMode="relative" rAng="0" ptsTypes="AA">
                                      <p:cBhvr>
                                        <p:cTn id="40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1605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7 0.06327 L -0.0316 0.05308 " pathEditMode="relative" rAng="0" ptsTypes="AA">
                                      <p:cBhvr>
                                        <p:cTn id="40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" y="-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8500"/>
                            </p:stCondLst>
                            <p:childTnLst>
                              <p:par>
                                <p:cTn id="4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500"/>
                            </p:stCondLst>
                            <p:childTnLst>
                              <p:par>
                                <p:cTn id="4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1000"/>
                            </p:stCondLst>
                            <p:childTnLst>
                              <p:par>
                                <p:cTn id="4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500"/>
                            </p:stCondLst>
                            <p:childTnLst>
                              <p:par>
                                <p:cTn id="49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2000"/>
                            </p:stCondLst>
                            <p:childTnLst>
                              <p:par>
                                <p:cTn id="5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2500"/>
                            </p:stCondLst>
                            <p:childTnLst>
                              <p:par>
                                <p:cTn id="51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3000"/>
                            </p:stCondLst>
                            <p:childTnLst>
                              <p:par>
                                <p:cTn id="52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3500"/>
                            </p:stCondLst>
                            <p:childTnLst>
                              <p:par>
                                <p:cTn id="54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4000"/>
                            </p:stCondLst>
                            <p:childTnLst>
                              <p:par>
                                <p:cTn id="5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500"/>
                            </p:stCondLst>
                            <p:childTnLst>
                              <p:par>
                                <p:cTn id="5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1000"/>
                            </p:stCondLst>
                            <p:childTnLst>
                              <p:par>
                                <p:cTn id="5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500"/>
                            </p:stCondLst>
                            <p:childTnLst>
                              <p:par>
                                <p:cTn id="5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35802E-6 L -0.02708 -0.05617 " pathEditMode="relative" rAng="0" ptsTypes="AA">
                                      <p:cBhvr>
                                        <p:cTn id="599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-2809"/>
                                    </p:animMotion>
                                  </p:childTnLst>
                                </p:cTn>
                              </p:par>
                              <p:par>
                                <p:cTn id="6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97531E-6 L 0.01789 -0.03827 " pathEditMode="relative" rAng="0" ptsTypes="AA">
                                      <p:cBhvr>
                                        <p:cTn id="601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1914"/>
                                    </p:animMotion>
                                  </p:childTnLst>
                                </p:cTn>
                              </p:par>
                              <p:par>
                                <p:cTn id="6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-0.00208 -0.06203 " pathEditMode="relative" rAng="0" ptsTypes="AA">
                                      <p:cBhvr>
                                        <p:cTn id="60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117"/>
                                    </p:animMotion>
                                  </p:childTnLst>
                                </p:cTn>
                              </p:par>
                              <p:par>
                                <p:cTn id="6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34568E-6 L -0.02118 0.05155 " pathEditMode="relative" rAng="0" ptsTypes="AA">
                                      <p:cBhvr>
                                        <p:cTn id="605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2562"/>
                                    </p:animMotion>
                                  </p:childTnLst>
                                </p:cTn>
                              </p:par>
                              <p:par>
                                <p:cTn id="6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-0.04462 -0.01203 " pathEditMode="relative" rAng="0" ptsTypes="AA">
                                      <p:cBhvr>
                                        <p:cTn id="607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617"/>
                                    </p:animMotion>
                                  </p:childTnLst>
                                </p:cTn>
                              </p:par>
                              <p:par>
                                <p:cTn id="60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45679E-6 L -0.03073 0.00494 " pathEditMode="relative" rAng="0" ptsTypes="AA">
                                      <p:cBhvr>
                                        <p:cTn id="609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247"/>
                                    </p:animMotion>
                                  </p:childTnLst>
                                </p:cTn>
                              </p:par>
                              <p:par>
                                <p:cTn id="6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9.87654E-7 L -0.01962 0.0213 " pathEditMode="relative" rAng="0" ptsTypes="AA">
                                      <p:cBhvr>
                                        <p:cTn id="611" dur="1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1049"/>
                                    </p:animMotion>
                                  </p:childTnLst>
                                </p:cTn>
                              </p:par>
                              <p:par>
                                <p:cTn id="6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71605E-6 L -0.03229 -0.00864 " pathEditMode="relative" rAng="0" ptsTypes="AA">
                                      <p:cBhvr>
                                        <p:cTn id="613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3000"/>
                            </p:stCondLst>
                            <p:childTnLst>
                              <p:par>
                                <p:cTn id="6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4" grpId="1" animBg="1"/>
      <p:bldP spid="42" grpId="0" animBg="1"/>
      <p:bldP spid="42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44" grpId="1" animBg="1"/>
      <p:bldP spid="45" grpId="0" animBg="1"/>
      <p:bldP spid="45" grpId="1" animBg="1"/>
      <p:bldP spid="69" grpId="0" animBg="1"/>
      <p:bldP spid="69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56" grpId="0" animBg="1"/>
      <p:bldP spid="156" grpId="1" animBg="1"/>
      <p:bldP spid="3" grpId="0" animBg="1"/>
      <p:bldP spid="11" grpId="0" animBg="1"/>
      <p:bldP spid="11" grpId="1" animBg="1"/>
      <p:bldP spid="16" grpId="0" animBg="1"/>
      <p:bldP spid="16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16" grpId="0" animBg="1"/>
      <p:bldP spid="116" grpId="1" animBg="1"/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C0FB5-7635-48F2-1D37-2AD15A5D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313256-E18B-8062-16B9-90C121848A28}"/>
              </a:ext>
            </a:extLst>
          </p:cNvPr>
          <p:cNvSpPr txBox="1">
            <a:spLocks/>
          </p:cNvSpPr>
          <p:nvPr/>
        </p:nvSpPr>
        <p:spPr bwMode="auto">
          <a:xfrm>
            <a:off x="535021" y="1154174"/>
            <a:ext cx="7893257" cy="332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Three key components are added to ensure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i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partial multi-party synchronization.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Sequence Numbers</a:t>
            </a:r>
            <a:r>
              <a:rPr lang="en-US" sz="2000" dirty="0">
                <a:solidFill>
                  <a:srgbClr val="C00000"/>
                </a:solidFill>
              </a:rPr>
              <a:t> – Enforces order 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on states and limits desynchronization.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Message Retransmission Timer – </a:t>
            </a:r>
            <a:br>
              <a:rPr lang="en-US" sz="2000" b="1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Retransmits Message after a certain 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time.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UAV Loss Timer – </a:t>
            </a:r>
            <a:r>
              <a:rPr lang="en-US" sz="2000" dirty="0">
                <a:solidFill>
                  <a:srgbClr val="C00000"/>
                </a:solidFill>
              </a:rPr>
              <a:t>Marks UAV as 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lost after it has not been heard from 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for a long time.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450F05-6724-C201-3798-E9C06C7F46A2}"/>
              </a:ext>
            </a:extLst>
          </p:cNvPr>
          <p:cNvCxnSpPr>
            <a:cxnSpLocks/>
          </p:cNvCxnSpPr>
          <p:nvPr/>
        </p:nvCxnSpPr>
        <p:spPr>
          <a:xfrm flipV="1">
            <a:off x="6034901" y="2187558"/>
            <a:ext cx="2115399" cy="320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72DAB65-A0E2-6636-1AA9-823D9495CA0C}"/>
              </a:ext>
            </a:extLst>
          </p:cNvPr>
          <p:cNvSpPr/>
          <p:nvPr/>
        </p:nvSpPr>
        <p:spPr>
          <a:xfrm flipH="1">
            <a:off x="6342767" y="1452044"/>
            <a:ext cx="1495061" cy="1034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FB606D-7D0F-DF5F-7161-1B710439D1E4}"/>
              </a:ext>
            </a:extLst>
          </p:cNvPr>
          <p:cNvSpPr txBox="1"/>
          <p:nvPr/>
        </p:nvSpPr>
        <p:spPr>
          <a:xfrm>
            <a:off x="7837829" y="182601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742B6-60D7-EA37-4530-83D5651520E1}"/>
              </a:ext>
            </a:extLst>
          </p:cNvPr>
          <p:cNvSpPr txBox="1"/>
          <p:nvPr/>
        </p:nvSpPr>
        <p:spPr>
          <a:xfrm>
            <a:off x="6106233" y="185027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4D66A4-E3D2-BB89-8FF6-637224515BC9}"/>
              </a:ext>
            </a:extLst>
          </p:cNvPr>
          <p:cNvCxnSpPr>
            <a:cxnSpLocks/>
          </p:cNvCxnSpPr>
          <p:nvPr/>
        </p:nvCxnSpPr>
        <p:spPr>
          <a:xfrm>
            <a:off x="8284698" y="3535735"/>
            <a:ext cx="0" cy="352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E5930B-A693-C82D-D0E6-0A5E1BBF7E96}"/>
              </a:ext>
            </a:extLst>
          </p:cNvPr>
          <p:cNvCxnSpPr>
            <a:cxnSpLocks/>
          </p:cNvCxnSpPr>
          <p:nvPr/>
        </p:nvCxnSpPr>
        <p:spPr>
          <a:xfrm>
            <a:off x="6176373" y="3564000"/>
            <a:ext cx="0" cy="352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980ACE-92CE-66B7-FB54-E4CD238DF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CC0001"/>
                </a:solidFill>
              </a:rPr>
              <a:t>MULTI-PARTY SYNCHRONIZATION</a:t>
            </a:r>
            <a:endParaRPr lang="en-US" sz="2800" dirty="0">
              <a:solidFill>
                <a:srgbClr val="CC0001"/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2B4DD5-ACAE-D0E7-2561-98D8500F8BD0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836D2-C7E9-9894-582C-2F8A1FA4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8606" y="4767264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4A1545-7966-55E4-A74E-44D89F4B43EC}"/>
              </a:ext>
            </a:extLst>
          </p:cNvPr>
          <p:cNvGrpSpPr/>
          <p:nvPr/>
        </p:nvGrpSpPr>
        <p:grpSpPr>
          <a:xfrm>
            <a:off x="6413773" y="1678759"/>
            <a:ext cx="1375643" cy="1047598"/>
            <a:chOff x="6701700" y="1818407"/>
            <a:chExt cx="1375643" cy="10475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AE06ED-3157-7B25-3071-4A737A0F6E97}"/>
                </a:ext>
              </a:extLst>
            </p:cNvPr>
            <p:cNvSpPr/>
            <p:nvPr/>
          </p:nvSpPr>
          <p:spPr>
            <a:xfrm rot="2580000">
              <a:off x="6828804" y="1818407"/>
              <a:ext cx="1099681" cy="10475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006474-6E49-D84B-7224-DBA6AC2CB78F}"/>
                </a:ext>
              </a:extLst>
            </p:cNvPr>
            <p:cNvSpPr txBox="1"/>
            <p:nvPr/>
          </p:nvSpPr>
          <p:spPr>
            <a:xfrm>
              <a:off x="6701700" y="1833870"/>
              <a:ext cx="13756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Recv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Msg from UAV</a:t>
              </a:r>
              <a:r>
                <a:rPr lang="en-US" baseline="-25000" dirty="0"/>
                <a:t>X</a:t>
              </a:r>
              <a:r>
                <a:rPr lang="en-US" dirty="0"/>
                <a:t>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D10028-57EC-CC27-A2F9-A83C6106C6B4}"/>
              </a:ext>
            </a:extLst>
          </p:cNvPr>
          <p:cNvGrpSpPr/>
          <p:nvPr/>
        </p:nvGrpSpPr>
        <p:grpSpPr>
          <a:xfrm>
            <a:off x="7552864" y="2409671"/>
            <a:ext cx="1375643" cy="1047598"/>
            <a:chOff x="7648988" y="2652404"/>
            <a:chExt cx="1375643" cy="104759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586A80-F54B-9532-ACB8-6BD2A7DCAC72}"/>
                </a:ext>
              </a:extLst>
            </p:cNvPr>
            <p:cNvSpPr/>
            <p:nvPr/>
          </p:nvSpPr>
          <p:spPr>
            <a:xfrm rot="2513638">
              <a:off x="7776092" y="2652404"/>
              <a:ext cx="1099681" cy="10475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06774E-DCAD-49C0-409B-8B68F00526FA}"/>
                </a:ext>
              </a:extLst>
            </p:cNvPr>
            <p:cNvSpPr txBox="1"/>
            <p:nvPr/>
          </p:nvSpPr>
          <p:spPr>
            <a:xfrm>
              <a:off x="7648988" y="2667867"/>
              <a:ext cx="13756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UAV</a:t>
              </a:r>
              <a:r>
                <a:rPr lang="en-US" baseline="-25000" dirty="0"/>
                <a:t>X</a:t>
              </a:r>
              <a:br>
                <a:rPr lang="en-US" baseline="-25000" dirty="0"/>
              </a:br>
              <a:r>
                <a:rPr lang="en-US" dirty="0"/>
                <a:t>Timer Expired?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15BA8C-08CB-45B8-6C9D-5599F0CE48F5}"/>
              </a:ext>
            </a:extLst>
          </p:cNvPr>
          <p:cNvGrpSpPr/>
          <p:nvPr/>
        </p:nvGrpSpPr>
        <p:grpSpPr>
          <a:xfrm>
            <a:off x="5448342" y="2470950"/>
            <a:ext cx="1375643" cy="1047598"/>
            <a:chOff x="5839445" y="2668814"/>
            <a:chExt cx="1375643" cy="104759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6BA51F-FE1E-F1CF-4D61-C8C0CCC652DA}"/>
                </a:ext>
              </a:extLst>
            </p:cNvPr>
            <p:cNvSpPr/>
            <p:nvPr/>
          </p:nvSpPr>
          <p:spPr>
            <a:xfrm rot="2513638">
              <a:off x="5966549" y="2668814"/>
              <a:ext cx="1099681" cy="10475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54FB31-8465-40DB-E9C8-18E4832BD303}"/>
                </a:ext>
              </a:extLst>
            </p:cNvPr>
            <p:cNvSpPr txBox="1"/>
            <p:nvPr/>
          </p:nvSpPr>
          <p:spPr>
            <a:xfrm>
              <a:off x="5839445" y="2684277"/>
              <a:ext cx="13756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 </a:t>
              </a:r>
              <a:r>
                <a:rPr lang="en-US" dirty="0" err="1"/>
                <a:t>Msgs</a:t>
              </a:r>
              <a:r>
                <a:rPr lang="en-US" dirty="0"/>
                <a:t> </a:t>
              </a:r>
              <a:r>
                <a:rPr lang="en-US" dirty="0" err="1"/>
                <a:t>Recvd</a:t>
              </a:r>
              <a:r>
                <a:rPr lang="en-US" dirty="0"/>
                <a:t> for State?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A96FDD-2BAF-F407-A4D0-4EBCDF01955B}"/>
              </a:ext>
            </a:extLst>
          </p:cNvPr>
          <p:cNvCxnSpPr>
            <a:cxnSpLocks/>
          </p:cNvCxnSpPr>
          <p:nvPr/>
        </p:nvCxnSpPr>
        <p:spPr>
          <a:xfrm flipH="1">
            <a:off x="7047095" y="1154174"/>
            <a:ext cx="1" cy="279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4C0E24-1A4C-E5CD-1985-C8A0F19C3FBF}"/>
              </a:ext>
            </a:extLst>
          </p:cNvPr>
          <p:cNvSpPr/>
          <p:nvPr/>
        </p:nvSpPr>
        <p:spPr>
          <a:xfrm>
            <a:off x="5565600" y="3916800"/>
            <a:ext cx="1236785" cy="345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Next State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58EBD64-A8CC-BE24-9C20-FFD7874EAECF}"/>
              </a:ext>
            </a:extLst>
          </p:cNvPr>
          <p:cNvSpPr/>
          <p:nvPr/>
        </p:nvSpPr>
        <p:spPr>
          <a:xfrm>
            <a:off x="7175998" y="3913987"/>
            <a:ext cx="1683080" cy="345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Mark UAV</a:t>
            </a:r>
            <a:r>
              <a:rPr lang="en-US" baseline="-25000" dirty="0">
                <a:solidFill>
                  <a:schemeClr val="tx1"/>
                </a:solidFill>
              </a:rPr>
              <a:t>X </a:t>
            </a:r>
            <a:r>
              <a:rPr lang="en-US" dirty="0">
                <a:solidFill>
                  <a:schemeClr val="tx1"/>
                </a:solidFill>
              </a:rPr>
              <a:t>Lost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12B54A-7B73-3AF1-3A2C-4DAA66DDAB93}"/>
              </a:ext>
            </a:extLst>
          </p:cNvPr>
          <p:cNvCxnSpPr>
            <a:cxnSpLocks/>
          </p:cNvCxnSpPr>
          <p:nvPr/>
        </p:nvCxnSpPr>
        <p:spPr>
          <a:xfrm flipH="1">
            <a:off x="7175997" y="4468294"/>
            <a:ext cx="1" cy="279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B18CE6-A5F9-A0BD-490D-FC1CC0574376}"/>
              </a:ext>
            </a:extLst>
          </p:cNvPr>
          <p:cNvCxnSpPr>
            <a:stCxn id="33" idx="2"/>
          </p:cNvCxnSpPr>
          <p:nvPr/>
        </p:nvCxnSpPr>
        <p:spPr>
          <a:xfrm flipH="1">
            <a:off x="6183992" y="4262400"/>
            <a:ext cx="1" cy="22026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B759C5D-EE38-24B6-791E-D84F0185C1E0}"/>
              </a:ext>
            </a:extLst>
          </p:cNvPr>
          <p:cNvCxnSpPr/>
          <p:nvPr/>
        </p:nvCxnSpPr>
        <p:spPr>
          <a:xfrm flipH="1">
            <a:off x="8277470" y="4259587"/>
            <a:ext cx="1" cy="22026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A43B3E2-C253-469A-1E76-948D46C1602C}"/>
              </a:ext>
            </a:extLst>
          </p:cNvPr>
          <p:cNvCxnSpPr>
            <a:cxnSpLocks/>
          </p:cNvCxnSpPr>
          <p:nvPr/>
        </p:nvCxnSpPr>
        <p:spPr>
          <a:xfrm flipH="1">
            <a:off x="6208378" y="4468294"/>
            <a:ext cx="206909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364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8"/>
    </mc:Choice>
    <mc:Fallback xmlns="">
      <p:transition spd="slow" advTm="3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9" grpId="0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4EFFF-F7C0-3870-B263-501B9D8F7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D949-FAA6-D6C8-90A4-BD15A755D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CC0001"/>
                </a:solidFill>
              </a:rPr>
              <a:t>SEQUENCE NUMEBRS</a:t>
            </a:r>
            <a:endParaRPr lang="en-US" sz="2800" dirty="0">
              <a:solidFill>
                <a:srgbClr val="CC000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E77A9-395C-7BE1-0F2B-74230A119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1" y="1192921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81DBE8-B589-42B9-6E7B-7F521C735DD6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1AB04-5B60-AE5E-DB40-ED238B05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8606" y="4767264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63F5C-EA9B-2951-5E69-B74D717B0BC2}"/>
              </a:ext>
            </a:extLst>
          </p:cNvPr>
          <p:cNvSpPr txBox="1">
            <a:spLocks/>
          </p:cNvSpPr>
          <p:nvPr/>
        </p:nvSpPr>
        <p:spPr bwMode="auto">
          <a:xfrm>
            <a:off x="535021" y="1209419"/>
            <a:ext cx="5705759" cy="332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Picture 7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0964EA32-196E-AF00-AE90-7310693BC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41" y="1126555"/>
            <a:ext cx="3696997" cy="35883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D4AC2C-2247-BE26-9FF8-785C62F6A1ED}"/>
              </a:ext>
            </a:extLst>
          </p:cNvPr>
          <p:cNvSpPr txBox="1">
            <a:spLocks/>
          </p:cNvSpPr>
          <p:nvPr/>
        </p:nvSpPr>
        <p:spPr bwMode="auto">
          <a:xfrm>
            <a:off x="411259" y="1147675"/>
            <a:ext cx="4625361" cy="332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Maintains current state information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States are monotonically increasing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Messages are accepted based on state information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If current state of UAV</a:t>
            </a:r>
            <a:r>
              <a:rPr lang="en-US" sz="1800" baseline="-25000" dirty="0">
                <a:solidFill>
                  <a:srgbClr val="C00000"/>
                </a:solidFill>
              </a:rPr>
              <a:t>X</a:t>
            </a:r>
            <a:r>
              <a:rPr lang="en-US" sz="1800" dirty="0">
                <a:solidFill>
                  <a:srgbClr val="C00000"/>
                </a:solidFill>
              </a:rPr>
              <a:t> is </a:t>
            </a:r>
            <a:r>
              <a:rPr lang="en-US" sz="1800" b="1" i="1" dirty="0">
                <a:solidFill>
                  <a:srgbClr val="C00000"/>
                </a:solidFill>
              </a:rPr>
              <a:t>P</a:t>
            </a:r>
            <a:r>
              <a:rPr lang="en-US" sz="1800" dirty="0">
                <a:solidFill>
                  <a:srgbClr val="C00000"/>
                </a:solidFill>
              </a:rPr>
              <a:t>, it has  received all </a:t>
            </a:r>
            <a:r>
              <a:rPr lang="en-US" sz="1800" b="1" dirty="0">
                <a:solidFill>
                  <a:srgbClr val="C00000"/>
                </a:solidFill>
              </a:rPr>
              <a:t>(</a:t>
            </a:r>
            <a:r>
              <a:rPr lang="en-US" sz="1800" b="1" i="1" dirty="0">
                <a:solidFill>
                  <a:srgbClr val="C00000"/>
                </a:solidFill>
              </a:rPr>
              <a:t>P-1)</a:t>
            </a:r>
            <a:r>
              <a:rPr lang="en-US" sz="1800" b="1" i="1" baseline="30000" dirty="0" err="1">
                <a:solidFill>
                  <a:srgbClr val="C00000"/>
                </a:solidFill>
              </a:rPr>
              <a:t>th</a:t>
            </a:r>
            <a:r>
              <a:rPr lang="en-US" sz="1800" dirty="0">
                <a:solidFill>
                  <a:srgbClr val="C00000"/>
                </a:solidFill>
              </a:rPr>
              <a:t> messages from neighbors and will only accept </a:t>
            </a:r>
            <a:r>
              <a:rPr lang="en-US" sz="1800" b="1" i="1" dirty="0" err="1">
                <a:solidFill>
                  <a:srgbClr val="C00000"/>
                </a:solidFill>
              </a:rPr>
              <a:t>P</a:t>
            </a:r>
            <a:r>
              <a:rPr lang="en-US" sz="1800" b="1" i="1" baseline="30000" dirty="0" err="1">
                <a:solidFill>
                  <a:srgbClr val="C00000"/>
                </a:solidFill>
              </a:rPr>
              <a:t>th</a:t>
            </a:r>
            <a:r>
              <a:rPr lang="en-US" sz="1800" b="1" i="1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messages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If some UAV</a:t>
            </a:r>
            <a:r>
              <a:rPr lang="en-US" sz="1800" baseline="-25000" dirty="0">
                <a:solidFill>
                  <a:srgbClr val="C00000"/>
                </a:solidFill>
              </a:rPr>
              <a:t>Y</a:t>
            </a:r>
            <a:r>
              <a:rPr lang="en-US" sz="1800" dirty="0">
                <a:solidFill>
                  <a:srgbClr val="C00000"/>
                </a:solidFill>
              </a:rPr>
              <a:t> has received all </a:t>
            </a:r>
            <a:r>
              <a:rPr lang="en-US" sz="1800" b="1" i="1" dirty="0" err="1">
                <a:solidFill>
                  <a:srgbClr val="C00000"/>
                </a:solidFill>
              </a:rPr>
              <a:t>P</a:t>
            </a:r>
            <a:r>
              <a:rPr lang="en-US" sz="1800" b="1" i="1" baseline="30000" dirty="0" err="1">
                <a:solidFill>
                  <a:srgbClr val="C00000"/>
                </a:solidFill>
              </a:rPr>
              <a:t>th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messages, it will advance to (</a:t>
            </a:r>
            <a:r>
              <a:rPr lang="en-US" sz="1800" b="1" i="1" dirty="0">
                <a:solidFill>
                  <a:srgbClr val="C00000"/>
                </a:solidFill>
              </a:rPr>
              <a:t>P+1</a:t>
            </a:r>
            <a:r>
              <a:rPr lang="en-US" sz="1800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C00000"/>
                </a:solidFill>
              </a:rPr>
              <a:t>Guarantees Bounded Variation in States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868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8"/>
    </mc:Choice>
    <mc:Fallback xmlns="">
      <p:transition spd="slow" advTm="3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6F781-1A79-5EB8-F9CA-37B80C72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CB62-B141-59A8-A7F0-6F129FC5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CC0001"/>
                </a:solidFill>
              </a:rPr>
              <a:t>Message Retransmission</a:t>
            </a:r>
            <a:endParaRPr lang="en-US" sz="2800" dirty="0">
              <a:solidFill>
                <a:srgbClr val="CC000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38C28-732B-ED92-3E7F-0F43E972B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1" y="1192921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00D9B0-C69A-1A27-00C4-C8B7BDB1CFCB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A9D10-AB5B-5482-755C-D1EA6F4B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8606" y="4767264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5142A9-ED6E-7912-74C7-918062AE3907}"/>
              </a:ext>
            </a:extLst>
          </p:cNvPr>
          <p:cNvSpPr txBox="1">
            <a:spLocks/>
          </p:cNvSpPr>
          <p:nvPr/>
        </p:nvSpPr>
        <p:spPr bwMode="auto">
          <a:xfrm>
            <a:off x="477870" y="1059395"/>
            <a:ext cx="5051634" cy="332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Retransmit messages for a state after timer expires</a:t>
            </a:r>
          </a:p>
          <a:p>
            <a:pPr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Message contains information about current and previous state</a:t>
            </a:r>
          </a:p>
          <a:p>
            <a:pPr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If UAV</a:t>
            </a:r>
            <a:r>
              <a:rPr lang="en-US" sz="2000" baseline="-25000" dirty="0">
                <a:solidFill>
                  <a:srgbClr val="C00000"/>
                </a:solidFill>
              </a:rPr>
              <a:t>X</a:t>
            </a:r>
            <a:r>
              <a:rPr lang="en-US" sz="2000" dirty="0">
                <a:solidFill>
                  <a:srgbClr val="C00000"/>
                </a:solidFill>
              </a:rPr>
              <a:t> is at state P, other UAVs are at (</a:t>
            </a:r>
            <a:r>
              <a:rPr lang="en-US" sz="2000" i="1" dirty="0">
                <a:solidFill>
                  <a:srgbClr val="C00000"/>
                </a:solidFill>
              </a:rPr>
              <a:t>P-1</a:t>
            </a:r>
            <a:r>
              <a:rPr lang="en-US" sz="2000" dirty="0">
                <a:solidFill>
                  <a:srgbClr val="C00000"/>
                </a:solidFill>
              </a:rPr>
              <a:t>), </a:t>
            </a:r>
            <a:r>
              <a:rPr lang="en-US" sz="2000" i="1" dirty="0">
                <a:solidFill>
                  <a:srgbClr val="C00000"/>
                </a:solidFill>
              </a:rPr>
              <a:t>P</a:t>
            </a:r>
            <a:r>
              <a:rPr lang="en-US" sz="2000" dirty="0">
                <a:solidFill>
                  <a:srgbClr val="C00000"/>
                </a:solidFill>
              </a:rPr>
              <a:t> or (</a:t>
            </a:r>
            <a:r>
              <a:rPr lang="en-US" sz="2000" i="1" dirty="0">
                <a:solidFill>
                  <a:srgbClr val="C00000"/>
                </a:solidFill>
              </a:rPr>
              <a:t>P+1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  <a:p>
            <a:pPr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UAVs at (</a:t>
            </a:r>
            <a:r>
              <a:rPr lang="en-US" sz="2000" i="1" dirty="0">
                <a:solidFill>
                  <a:srgbClr val="C00000"/>
                </a:solidFill>
              </a:rPr>
              <a:t>P+1</a:t>
            </a:r>
            <a:r>
              <a:rPr lang="en-US" sz="2000" dirty="0">
                <a:solidFill>
                  <a:srgbClr val="C00000"/>
                </a:solidFill>
              </a:rPr>
              <a:t>) ignore this message</a:t>
            </a:r>
          </a:p>
          <a:p>
            <a:pPr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UAVs at </a:t>
            </a:r>
            <a:r>
              <a:rPr lang="en-US" sz="2000" i="1" dirty="0">
                <a:solidFill>
                  <a:srgbClr val="C00000"/>
                </a:solidFill>
              </a:rPr>
              <a:t>P</a:t>
            </a:r>
            <a:r>
              <a:rPr lang="en-US" sz="2000" dirty="0">
                <a:solidFill>
                  <a:srgbClr val="C00000"/>
                </a:solidFill>
              </a:rPr>
              <a:t> accept this message</a:t>
            </a:r>
          </a:p>
          <a:p>
            <a:pPr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UAVs at (</a:t>
            </a:r>
            <a:r>
              <a:rPr lang="en-US" sz="2000" i="1" dirty="0">
                <a:solidFill>
                  <a:srgbClr val="C00000"/>
                </a:solidFill>
              </a:rPr>
              <a:t>P-1</a:t>
            </a:r>
            <a:r>
              <a:rPr lang="en-US" sz="2000" dirty="0">
                <a:solidFill>
                  <a:srgbClr val="C00000"/>
                </a:solidFill>
              </a:rPr>
              <a:t>) extract previous state info</a:t>
            </a:r>
          </a:p>
          <a:p>
            <a:pPr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C0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4D81C1-DBED-DF18-A3C3-909192177323}"/>
              </a:ext>
            </a:extLst>
          </p:cNvPr>
          <p:cNvGrpSpPr/>
          <p:nvPr/>
        </p:nvGrpSpPr>
        <p:grpSpPr>
          <a:xfrm>
            <a:off x="5615898" y="1171575"/>
            <a:ext cx="3054067" cy="3328487"/>
            <a:chOff x="5707338" y="1171575"/>
            <a:chExt cx="3054067" cy="33284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1549FAC-D924-5DB6-EF9B-95804FE30947}"/>
                </a:ext>
              </a:extLst>
            </p:cNvPr>
            <p:cNvGrpSpPr/>
            <p:nvPr/>
          </p:nvGrpSpPr>
          <p:grpSpPr>
            <a:xfrm>
              <a:off x="5707338" y="1171575"/>
              <a:ext cx="3054067" cy="3328487"/>
              <a:chOff x="5707338" y="1171575"/>
              <a:chExt cx="3054067" cy="332848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63A4197-AC52-2850-37ED-AF431E925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1615"/>
              <a:stretch/>
            </p:blipFill>
            <p:spPr>
              <a:xfrm>
                <a:off x="5707338" y="1171575"/>
                <a:ext cx="3054067" cy="33284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9ECD72-AC09-8877-BEB2-A0F772D75C00}"/>
                  </a:ext>
                </a:extLst>
              </p:cNvPr>
              <p:cNvSpPr/>
              <p:nvPr/>
            </p:nvSpPr>
            <p:spPr>
              <a:xfrm>
                <a:off x="6486524" y="1309076"/>
                <a:ext cx="1585913" cy="1868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E3A5A22-BA46-4877-8BDE-883979BDA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069" r="38687" b="86806"/>
              <a:stretch/>
            </p:blipFill>
            <p:spPr>
              <a:xfrm>
                <a:off x="6484903" y="1173400"/>
                <a:ext cx="1490045" cy="439157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9FC95E-CF17-994D-E506-1C059AA2A474}"/>
                </a:ext>
              </a:extLst>
            </p:cNvPr>
            <p:cNvSpPr/>
            <p:nvPr/>
          </p:nvSpPr>
          <p:spPr>
            <a:xfrm>
              <a:off x="8682061" y="1259681"/>
              <a:ext cx="72961" cy="3128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157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8"/>
    </mc:Choice>
    <mc:Fallback xmlns="">
      <p:transition spd="slow" advTm="3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D8669-C53E-CC13-60F3-E709EA98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4C41-9532-4B2B-5182-A0C13B442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CC0001"/>
                </a:solidFill>
              </a:rPr>
              <a:t>UAV Loss</a:t>
            </a:r>
            <a:endParaRPr lang="en-US" sz="2800" dirty="0">
              <a:solidFill>
                <a:srgbClr val="CC000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D09F-8189-F00F-954F-5F2DFE3B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1" y="1192921"/>
            <a:ext cx="822960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572710-61DB-7E92-E983-C7B9A1F67441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27440-7413-54EA-E561-72082577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8606" y="4767264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B40A26-DD67-2D25-EDE5-66C922651396}"/>
              </a:ext>
            </a:extLst>
          </p:cNvPr>
          <p:cNvSpPr txBox="1">
            <a:spLocks/>
          </p:cNvSpPr>
          <p:nvPr/>
        </p:nvSpPr>
        <p:spPr bwMode="auto">
          <a:xfrm>
            <a:off x="477868" y="1023678"/>
            <a:ext cx="8307421" cy="332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rgbClr val="C00000"/>
                </a:solidFill>
              </a:rPr>
              <a:t>N-bit timer for each UAV, including self</a:t>
            </a:r>
          </a:p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rgbClr val="C00000"/>
                </a:solidFill>
              </a:rPr>
              <a:t>Keeps track of how often one agent has heard from other agents</a:t>
            </a:r>
          </a:p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rgbClr val="C00000"/>
                </a:solidFill>
              </a:rPr>
              <a:t>If some UAV has not communicated for a long time, the UAV is marked as lost, and subsequent messages from the UAV are rejected.</a:t>
            </a:r>
          </a:p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950" b="1" dirty="0">
                <a:solidFill>
                  <a:srgbClr val="C00000"/>
                </a:solidFill>
              </a:rPr>
              <a:t>Tamp Down Mode – </a:t>
            </a:r>
            <a:r>
              <a:rPr lang="en-US" sz="1950" dirty="0">
                <a:solidFill>
                  <a:srgbClr val="C00000"/>
                </a:solidFill>
              </a:rPr>
              <a:t>When a UAV is marked as “Lost” all other UAVs </a:t>
            </a:r>
            <a:r>
              <a:rPr lang="en-US" sz="1950" i="1" dirty="0">
                <a:solidFill>
                  <a:srgbClr val="C00000"/>
                </a:solidFill>
              </a:rPr>
              <a:t>Tamp Down</a:t>
            </a:r>
            <a:r>
              <a:rPr lang="en-US" sz="1950" dirty="0">
                <a:solidFill>
                  <a:srgbClr val="C00000"/>
                </a:solidFill>
              </a:rPr>
              <a:t> for a time and reject all messages </a:t>
            </a:r>
          </a:p>
          <a:p>
            <a:pPr lvl="2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This allows every UAV time to mark the offending UAV as lost</a:t>
            </a:r>
          </a:p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950" b="1" dirty="0">
                <a:solidFill>
                  <a:srgbClr val="C00000"/>
                </a:solidFill>
              </a:rPr>
              <a:t>Agile Mode – </a:t>
            </a:r>
            <a:r>
              <a:rPr lang="en-US" sz="1950" dirty="0">
                <a:solidFill>
                  <a:srgbClr val="C00000"/>
                </a:solidFill>
              </a:rPr>
              <a:t>UAVs purge the existing state information and rebuilt the Information Data structure, accepting messages only from UAVs who have also marked the offending UAV as “Lost”</a:t>
            </a:r>
            <a:endParaRPr lang="en-US" sz="1950" b="1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979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8"/>
    </mc:Choice>
    <mc:Fallback xmlns="">
      <p:transition spd="slow" advTm="370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C647F-D876-7129-66CA-E8645619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>
            <a:extLst>
              <a:ext uri="{FF2B5EF4-FFF2-40B4-BE49-F238E27FC236}">
                <a16:creationId xmlns:a16="http://schemas.microsoft.com/office/drawing/2014/main" id="{210C715C-8BF9-8B67-F2A1-CC810917EE5A}"/>
              </a:ext>
            </a:extLst>
          </p:cNvPr>
          <p:cNvSpPr/>
          <p:nvPr/>
        </p:nvSpPr>
        <p:spPr>
          <a:xfrm>
            <a:off x="4941190" y="1263949"/>
            <a:ext cx="3667789" cy="365037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C67D7-999B-1A2C-5E4C-86B11022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</a:rPr>
              <a:t>WORKING EXAMPLE</a:t>
            </a:r>
            <a:endParaRPr lang="en-US" dirty="0">
              <a:solidFill>
                <a:srgbClr val="CC0001"/>
              </a:solidFill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8EDDE1-9E77-2616-476E-869B4F9F565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2ACC2-288D-7261-EB4C-E569A143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18496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19160B-E9C1-81CC-5745-F1BB4FB9D639}"/>
              </a:ext>
            </a:extLst>
          </p:cNvPr>
          <p:cNvSpPr/>
          <p:nvPr/>
        </p:nvSpPr>
        <p:spPr>
          <a:xfrm>
            <a:off x="535021" y="1319045"/>
            <a:ext cx="3667789" cy="365037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66E9A3-8589-9B1D-0530-7D632A6CF75B}"/>
              </a:ext>
            </a:extLst>
          </p:cNvPr>
          <p:cNvCxnSpPr>
            <a:cxnSpLocks/>
          </p:cNvCxnSpPr>
          <p:nvPr/>
        </p:nvCxnSpPr>
        <p:spPr>
          <a:xfrm flipH="1" flipV="1">
            <a:off x="2674694" y="2346315"/>
            <a:ext cx="1388496" cy="620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D781086-F21A-D55D-457F-EF12E7119401}"/>
              </a:ext>
            </a:extLst>
          </p:cNvPr>
          <p:cNvCxnSpPr>
            <a:cxnSpLocks/>
          </p:cNvCxnSpPr>
          <p:nvPr/>
        </p:nvCxnSpPr>
        <p:spPr>
          <a:xfrm flipH="1" flipV="1">
            <a:off x="3290047" y="1854999"/>
            <a:ext cx="103855" cy="883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5C0C78-6595-5B48-8829-61AEAD13E3B7}"/>
              </a:ext>
            </a:extLst>
          </p:cNvPr>
          <p:cNvCxnSpPr>
            <a:cxnSpLocks/>
          </p:cNvCxnSpPr>
          <p:nvPr/>
        </p:nvCxnSpPr>
        <p:spPr>
          <a:xfrm flipH="1">
            <a:off x="3505274" y="2458112"/>
            <a:ext cx="602950" cy="152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88F196-55D6-11A3-26F4-7D5C2B5DB93F}"/>
              </a:ext>
            </a:extLst>
          </p:cNvPr>
          <p:cNvCxnSpPr>
            <a:cxnSpLocks/>
          </p:cNvCxnSpPr>
          <p:nvPr/>
        </p:nvCxnSpPr>
        <p:spPr>
          <a:xfrm flipV="1">
            <a:off x="2754488" y="2024492"/>
            <a:ext cx="1046773" cy="986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115AEF2-92CE-45E7-B615-340FC1155966}"/>
              </a:ext>
            </a:extLst>
          </p:cNvPr>
          <p:cNvCxnSpPr>
            <a:cxnSpLocks/>
          </p:cNvCxnSpPr>
          <p:nvPr/>
        </p:nvCxnSpPr>
        <p:spPr>
          <a:xfrm flipH="1" flipV="1">
            <a:off x="2655284" y="2422789"/>
            <a:ext cx="1038413" cy="874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EF44BE9-A448-DFA4-40A5-9723BB71CB87}"/>
              </a:ext>
            </a:extLst>
          </p:cNvPr>
          <p:cNvCxnSpPr>
            <a:cxnSpLocks/>
          </p:cNvCxnSpPr>
          <p:nvPr/>
        </p:nvCxnSpPr>
        <p:spPr>
          <a:xfrm flipH="1" flipV="1">
            <a:off x="3120669" y="2019358"/>
            <a:ext cx="942521" cy="947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83D18B2-A71D-C1B8-07FB-3F704F1936F0}"/>
              </a:ext>
            </a:extLst>
          </p:cNvPr>
          <p:cNvCxnSpPr>
            <a:cxnSpLocks/>
          </p:cNvCxnSpPr>
          <p:nvPr/>
        </p:nvCxnSpPr>
        <p:spPr>
          <a:xfrm flipH="1" flipV="1">
            <a:off x="3161925" y="1982002"/>
            <a:ext cx="949055" cy="4205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161FACCC-B008-72BE-3A48-FC07E88B105F}"/>
              </a:ext>
            </a:extLst>
          </p:cNvPr>
          <p:cNvSpPr/>
          <p:nvPr/>
        </p:nvSpPr>
        <p:spPr>
          <a:xfrm>
            <a:off x="897376" y="3649853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Message is not delivered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D999B82-A6F1-2F4A-5D30-EDEAAF0B8F4A}"/>
              </a:ext>
            </a:extLst>
          </p:cNvPr>
          <p:cNvSpPr/>
          <p:nvPr/>
        </p:nvSpPr>
        <p:spPr>
          <a:xfrm>
            <a:off x="907416" y="4203592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Retransmission Occurs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C4C6EA3-DA73-C238-CD7B-A4EC63C3C6B5}"/>
              </a:ext>
            </a:extLst>
          </p:cNvPr>
          <p:cNvSpPr/>
          <p:nvPr/>
        </p:nvSpPr>
        <p:spPr>
          <a:xfrm>
            <a:off x="2381742" y="1796869"/>
            <a:ext cx="1644509" cy="1543712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A4DFB81-CCA9-3A08-28E2-13CB2346E440}"/>
              </a:ext>
            </a:extLst>
          </p:cNvPr>
          <p:cNvSpPr/>
          <p:nvPr/>
        </p:nvSpPr>
        <p:spPr>
          <a:xfrm rot="20420068">
            <a:off x="3776179" y="2954623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947E49E-7751-6B31-F548-FF81ABA3EE1C}"/>
              </a:ext>
            </a:extLst>
          </p:cNvPr>
          <p:cNvSpPr/>
          <p:nvPr/>
        </p:nvSpPr>
        <p:spPr>
          <a:xfrm rot="20420068">
            <a:off x="3234353" y="324644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8648F71-C5DE-2409-7B67-12799C8C0464}"/>
              </a:ext>
            </a:extLst>
          </p:cNvPr>
          <p:cNvSpPr/>
          <p:nvPr/>
        </p:nvSpPr>
        <p:spPr>
          <a:xfrm rot="20420068">
            <a:off x="2619177" y="3127448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CCB788D-B93B-7E23-CAB2-2D612BDC87B5}"/>
              </a:ext>
            </a:extLst>
          </p:cNvPr>
          <p:cNvSpPr/>
          <p:nvPr/>
        </p:nvSpPr>
        <p:spPr>
          <a:xfrm rot="20420068">
            <a:off x="2342267" y="2650560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202B91E-0F64-9059-7F11-1FFBCA6DDBDA}"/>
              </a:ext>
            </a:extLst>
          </p:cNvPr>
          <p:cNvSpPr/>
          <p:nvPr/>
        </p:nvSpPr>
        <p:spPr>
          <a:xfrm rot="20420068">
            <a:off x="2528157" y="1964341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F91E2DA-0F99-B4A5-BCB1-EF9172B13643}"/>
              </a:ext>
            </a:extLst>
          </p:cNvPr>
          <p:cNvSpPr/>
          <p:nvPr/>
        </p:nvSpPr>
        <p:spPr>
          <a:xfrm rot="20420068">
            <a:off x="3187252" y="1698928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055384D-4DFC-B6E5-58A5-2C3D1CC3C002}"/>
              </a:ext>
            </a:extLst>
          </p:cNvPr>
          <p:cNvSpPr/>
          <p:nvPr/>
        </p:nvSpPr>
        <p:spPr>
          <a:xfrm rot="20420068">
            <a:off x="3929651" y="2487554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8140B34-CFCF-688E-D57F-325805779814}"/>
              </a:ext>
            </a:extLst>
          </p:cNvPr>
          <p:cNvCxnSpPr>
            <a:cxnSpLocks/>
          </p:cNvCxnSpPr>
          <p:nvPr/>
        </p:nvCxnSpPr>
        <p:spPr>
          <a:xfrm flipV="1">
            <a:off x="3379959" y="2023540"/>
            <a:ext cx="463249" cy="637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6DF20438-071D-9B31-651E-E2446ADA3DD5}"/>
              </a:ext>
            </a:extLst>
          </p:cNvPr>
          <p:cNvSpPr/>
          <p:nvPr/>
        </p:nvSpPr>
        <p:spPr>
          <a:xfrm rot="20420068">
            <a:off x="3065016" y="2529962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C4832D49-52E9-4767-7495-0494D0C5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570" y="3182806"/>
            <a:ext cx="461467" cy="38132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BDF71D2C-9667-FB71-7358-26891549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178" y="2483225"/>
            <a:ext cx="461467" cy="38132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F87BA399-FE7A-3F32-FB1D-78CE18FE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12" y="2200709"/>
            <a:ext cx="461467" cy="38132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E7D2FF01-D44D-4DFE-9250-4D5B93B8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89" y="2870056"/>
            <a:ext cx="461467" cy="38132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D1574EBD-C442-5758-E375-429B4954A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191" y="1827274"/>
            <a:ext cx="461467" cy="38132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B27DF8C8-8CB9-00DC-0CC0-AB2908450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081" y="3150149"/>
            <a:ext cx="461467" cy="38132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8E229571-D172-7DBF-2538-BF590880D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58" y="2250518"/>
            <a:ext cx="461467" cy="38132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E6B3CAF3-5D96-B63A-D361-57FD24CA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555" y="2820835"/>
            <a:ext cx="461467" cy="38132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1E09074-0A19-E1CA-BFF5-352B45F0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67" y="1880066"/>
            <a:ext cx="461467" cy="3813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E4CCEF-A72A-CCD4-B20A-1A435F12AD2E}"/>
              </a:ext>
            </a:extLst>
          </p:cNvPr>
          <p:cNvSpPr/>
          <p:nvPr/>
        </p:nvSpPr>
        <p:spPr>
          <a:xfrm>
            <a:off x="1449888" y="1127211"/>
            <a:ext cx="2219732" cy="35937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Loss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FDA127F-1E51-EB6F-C52F-BA742D0FBA7B}"/>
              </a:ext>
            </a:extLst>
          </p:cNvPr>
          <p:cNvCxnSpPr>
            <a:cxnSpLocks/>
          </p:cNvCxnSpPr>
          <p:nvPr/>
        </p:nvCxnSpPr>
        <p:spPr>
          <a:xfrm flipH="1" flipV="1">
            <a:off x="6993994" y="2328238"/>
            <a:ext cx="1388496" cy="620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84523A8-05F3-85DA-40A7-2B86573AC924}"/>
              </a:ext>
            </a:extLst>
          </p:cNvPr>
          <p:cNvCxnSpPr>
            <a:cxnSpLocks/>
          </p:cNvCxnSpPr>
          <p:nvPr/>
        </p:nvCxnSpPr>
        <p:spPr>
          <a:xfrm flipH="1" flipV="1">
            <a:off x="7488478" y="1963882"/>
            <a:ext cx="224724" cy="756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50472D4-235A-F5D5-2749-121EE550A9AD}"/>
              </a:ext>
            </a:extLst>
          </p:cNvPr>
          <p:cNvCxnSpPr>
            <a:cxnSpLocks/>
          </p:cNvCxnSpPr>
          <p:nvPr/>
        </p:nvCxnSpPr>
        <p:spPr>
          <a:xfrm flipH="1">
            <a:off x="7824574" y="2440035"/>
            <a:ext cx="602950" cy="1529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F67A08B-FC0A-5814-30DC-AC444B8115F6}"/>
              </a:ext>
            </a:extLst>
          </p:cNvPr>
          <p:cNvCxnSpPr>
            <a:cxnSpLocks/>
          </p:cNvCxnSpPr>
          <p:nvPr/>
        </p:nvCxnSpPr>
        <p:spPr>
          <a:xfrm flipV="1">
            <a:off x="7073788" y="2006415"/>
            <a:ext cx="1046773" cy="986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FFCCB04-AE68-7BB5-1546-D9934EDF9F23}"/>
              </a:ext>
            </a:extLst>
          </p:cNvPr>
          <p:cNvCxnSpPr>
            <a:cxnSpLocks/>
          </p:cNvCxnSpPr>
          <p:nvPr/>
        </p:nvCxnSpPr>
        <p:spPr>
          <a:xfrm flipH="1" flipV="1">
            <a:off x="6974584" y="2404712"/>
            <a:ext cx="1038413" cy="8748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BCB8E35-EE8D-F2B0-2D0E-6EF9627DF7E0}"/>
              </a:ext>
            </a:extLst>
          </p:cNvPr>
          <p:cNvCxnSpPr>
            <a:cxnSpLocks/>
          </p:cNvCxnSpPr>
          <p:nvPr/>
        </p:nvCxnSpPr>
        <p:spPr>
          <a:xfrm flipH="1" flipV="1">
            <a:off x="7439969" y="2001281"/>
            <a:ext cx="942521" cy="947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78945EB-B287-B9C6-3718-A3CADC8AE830}"/>
              </a:ext>
            </a:extLst>
          </p:cNvPr>
          <p:cNvCxnSpPr>
            <a:cxnSpLocks/>
          </p:cNvCxnSpPr>
          <p:nvPr/>
        </p:nvCxnSpPr>
        <p:spPr>
          <a:xfrm flipH="1" flipV="1">
            <a:off x="8084175" y="2257616"/>
            <a:ext cx="346105" cy="126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D14AD39-6196-97A3-FACB-B6276C821D88}"/>
              </a:ext>
            </a:extLst>
          </p:cNvPr>
          <p:cNvSpPr/>
          <p:nvPr/>
        </p:nvSpPr>
        <p:spPr>
          <a:xfrm>
            <a:off x="5216676" y="3631776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UAV suffers Transmitter Fault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798657E-3599-E662-EFE6-C2B460276E8F}"/>
              </a:ext>
            </a:extLst>
          </p:cNvPr>
          <p:cNvSpPr/>
          <p:nvPr/>
        </p:nvSpPr>
        <p:spPr>
          <a:xfrm>
            <a:off x="5226716" y="4185515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Other UAVs wait till Timeout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F87316AB-D07B-6744-3900-3A27EEB021C9}"/>
              </a:ext>
            </a:extLst>
          </p:cNvPr>
          <p:cNvSpPr/>
          <p:nvPr/>
        </p:nvSpPr>
        <p:spPr>
          <a:xfrm>
            <a:off x="6553201" y="1678695"/>
            <a:ext cx="1874324" cy="1900876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31FE62A6-6FED-8F5F-F3E0-CB0666307747}"/>
              </a:ext>
            </a:extLst>
          </p:cNvPr>
          <p:cNvSpPr/>
          <p:nvPr/>
        </p:nvSpPr>
        <p:spPr>
          <a:xfrm rot="20420068">
            <a:off x="8319225" y="2875706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3DB58986-8F89-3A4F-46C4-E23FD911C447}"/>
              </a:ext>
            </a:extLst>
          </p:cNvPr>
          <p:cNvSpPr/>
          <p:nvPr/>
        </p:nvSpPr>
        <p:spPr>
          <a:xfrm rot="20420068">
            <a:off x="7927632" y="3347764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2549CE1-C8AB-A53F-03B1-76F595E69934}"/>
              </a:ext>
            </a:extLst>
          </p:cNvPr>
          <p:cNvSpPr/>
          <p:nvPr/>
        </p:nvSpPr>
        <p:spPr>
          <a:xfrm rot="20420068">
            <a:off x="7092764" y="3446227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C93066F6-6E02-DE01-F859-5D26D4F4FEB9}"/>
              </a:ext>
            </a:extLst>
          </p:cNvPr>
          <p:cNvSpPr/>
          <p:nvPr/>
        </p:nvSpPr>
        <p:spPr>
          <a:xfrm rot="20420068">
            <a:off x="6532421" y="2836429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54E0A33-8A6B-C9D9-F4B8-4B7913EB8095}"/>
              </a:ext>
            </a:extLst>
          </p:cNvPr>
          <p:cNvSpPr/>
          <p:nvPr/>
        </p:nvSpPr>
        <p:spPr>
          <a:xfrm rot="20420068">
            <a:off x="6671379" y="1987466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B27228EE-6536-B385-D09D-71D1A8D8CBC8}"/>
              </a:ext>
            </a:extLst>
          </p:cNvPr>
          <p:cNvSpPr/>
          <p:nvPr/>
        </p:nvSpPr>
        <p:spPr>
          <a:xfrm rot="20420068">
            <a:off x="7388068" y="1640760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8625014-D424-763E-DA3E-A2C888FBCA45}"/>
              </a:ext>
            </a:extLst>
          </p:cNvPr>
          <p:cNvCxnSpPr>
            <a:cxnSpLocks/>
          </p:cNvCxnSpPr>
          <p:nvPr/>
        </p:nvCxnSpPr>
        <p:spPr>
          <a:xfrm flipV="1">
            <a:off x="7699259" y="2005463"/>
            <a:ext cx="463249" cy="6379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B3B47278-467B-86D3-5CEA-40B98D9AB719}"/>
              </a:ext>
            </a:extLst>
          </p:cNvPr>
          <p:cNvSpPr/>
          <p:nvPr/>
        </p:nvSpPr>
        <p:spPr>
          <a:xfrm rot="20420068">
            <a:off x="7427891" y="2527334"/>
            <a:ext cx="145441" cy="14540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83C6B3F1-54E8-ADD9-1202-6D80D566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149" y="3113875"/>
            <a:ext cx="461467" cy="381328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9C6E008F-D80D-7022-3E8F-5BB15DB8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78" y="2465148"/>
            <a:ext cx="461467" cy="381328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340A8543-5A76-3582-0B32-75F6FA2D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712" y="2182632"/>
            <a:ext cx="461467" cy="38132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8684EB0B-1ADD-3776-DB7B-4B714DFD1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689" y="2851979"/>
            <a:ext cx="461467" cy="381328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1D20E296-A712-BE1B-49F8-674A07D3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139" y="1796181"/>
            <a:ext cx="461467" cy="381328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7027C280-57A2-1CFD-A30A-9434AA73C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81" y="3132072"/>
            <a:ext cx="461467" cy="38132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5E71B669-2E59-AEDA-24CB-147B9B28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158" y="2232441"/>
            <a:ext cx="461467" cy="381328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97A9726-9466-3786-E237-8DF01C94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485" y="2786455"/>
            <a:ext cx="461467" cy="381328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880C7B07-68F4-8A01-29AC-72B8C9B3F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367" y="1861989"/>
            <a:ext cx="461467" cy="381328"/>
          </a:xfrm>
          <a:prstGeom prst="rect">
            <a:avLst/>
          </a:prstGeom>
        </p:spPr>
      </p:pic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0D8D96B0-8541-0FD5-768B-4744C7665BF3}"/>
              </a:ext>
            </a:extLst>
          </p:cNvPr>
          <p:cNvSpPr/>
          <p:nvPr/>
        </p:nvSpPr>
        <p:spPr>
          <a:xfrm>
            <a:off x="5769188" y="1109134"/>
            <a:ext cx="2219732" cy="359373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UAV Loss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AC30CF0-268F-0969-D0B1-6861D6E3009A}"/>
              </a:ext>
            </a:extLst>
          </p:cNvPr>
          <p:cNvCxnSpPr>
            <a:cxnSpLocks/>
          </p:cNvCxnSpPr>
          <p:nvPr/>
        </p:nvCxnSpPr>
        <p:spPr>
          <a:xfrm flipV="1">
            <a:off x="2946188" y="2441597"/>
            <a:ext cx="1117981" cy="8809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5B5B956-6593-2BAE-265E-C0A8B95E3404}"/>
              </a:ext>
            </a:extLst>
          </p:cNvPr>
          <p:cNvSpPr/>
          <p:nvPr/>
        </p:nvSpPr>
        <p:spPr>
          <a:xfrm>
            <a:off x="905087" y="3963204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Correct Decision is Taken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89F696C-4E61-0F17-5864-05AD17B99E74}"/>
              </a:ext>
            </a:extLst>
          </p:cNvPr>
          <p:cNvCxnSpPr>
            <a:cxnSpLocks/>
          </p:cNvCxnSpPr>
          <p:nvPr/>
        </p:nvCxnSpPr>
        <p:spPr>
          <a:xfrm flipV="1">
            <a:off x="8065934" y="2391869"/>
            <a:ext cx="408394" cy="328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4C9810D-CC1B-5F58-D6B6-835980B3BCD0}"/>
              </a:ext>
            </a:extLst>
          </p:cNvPr>
          <p:cNvSpPr/>
          <p:nvPr/>
        </p:nvSpPr>
        <p:spPr>
          <a:xfrm>
            <a:off x="5200387" y="3622104"/>
            <a:ext cx="2696980" cy="480776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Faulty UAV Aborts Mission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F242784-128A-4554-0721-B77752F2506B}"/>
              </a:ext>
            </a:extLst>
          </p:cNvPr>
          <p:cNvSpPr/>
          <p:nvPr/>
        </p:nvSpPr>
        <p:spPr>
          <a:xfrm>
            <a:off x="5210427" y="4175842"/>
            <a:ext cx="2696980" cy="570741"/>
          </a:xfrm>
          <a:prstGeom prst="rect">
            <a:avLst/>
          </a:prstGeom>
          <a:solidFill>
            <a:srgbClr val="CC00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Other UAVs take a decision without faulty UAV’s data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A375B629-3EBF-15C1-B3F7-685BE9B6719B}"/>
              </a:ext>
            </a:extLst>
          </p:cNvPr>
          <p:cNvCxnSpPr>
            <a:cxnSpLocks/>
          </p:cNvCxnSpPr>
          <p:nvPr/>
        </p:nvCxnSpPr>
        <p:spPr>
          <a:xfrm flipV="1">
            <a:off x="3290047" y="2408820"/>
            <a:ext cx="872347" cy="6867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Arrow: Right 184">
            <a:hlinkClick r:id="rId4" action="ppaction://hlinksldjump"/>
            <a:extLst>
              <a:ext uri="{FF2B5EF4-FFF2-40B4-BE49-F238E27FC236}">
                <a16:creationId xmlns:a16="http://schemas.microsoft.com/office/drawing/2014/main" id="{348B2ECD-8B0D-2D50-B4CC-2801F28364C9}"/>
              </a:ext>
            </a:extLst>
          </p:cNvPr>
          <p:cNvSpPr/>
          <p:nvPr/>
        </p:nvSpPr>
        <p:spPr>
          <a:xfrm>
            <a:off x="8764621" y="4855418"/>
            <a:ext cx="269545" cy="20717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4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7284E-6 L -0.02708 -0.05617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-280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5062E-6 L 0.01788 -0.03827 " pathEditMode="relative" rAng="0" ptsTypes="AA">
                                      <p:cBhvr>
                                        <p:cTn id="175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1914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-0.00209 -0.06203 " pathEditMode="relative" rAng="0" ptsTypes="AA">
                                      <p:cBhvr>
                                        <p:cTn id="177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117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71605E-6 L -0.02934 -0.02222 " pathEditMode="relative" rAng="0" ptsTypes="AA">
                                      <p:cBhvr>
                                        <p:cTn id="179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111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19753E-6 L -0.04462 -0.01203 " pathEditMode="relative" rAng="0" ptsTypes="AA">
                                      <p:cBhvr>
                                        <p:cTn id="181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-617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82716E-6 L -0.03073 0.00494 " pathEditMode="relative" rAng="0" ptsTypes="AA">
                                      <p:cBhvr>
                                        <p:cTn id="183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247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35802E-6 L -0.01962 0.0213 " pathEditMode="relative" rAng="0" ptsTypes="AA">
                                      <p:cBhvr>
                                        <p:cTn id="185" dur="1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1049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08642E-6 L -0.03229 -0.00864 " pathEditMode="relative" rAng="0" ptsTypes="AA">
                                      <p:cBhvr>
                                        <p:cTn id="187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500"/>
                            </p:stCondLst>
                            <p:childTnLst>
                              <p:par>
                                <p:cTn id="1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00"/>
                            </p:stCondLst>
                            <p:childTnLst>
                              <p:par>
                                <p:cTn id="2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500"/>
                            </p:stCondLst>
                            <p:childTnLst>
                              <p:par>
                                <p:cTn id="26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000"/>
                            </p:stCondLst>
                            <p:childTnLst>
                              <p:par>
                                <p:cTn id="2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500"/>
                            </p:stCondLst>
                            <p:childTnLst>
                              <p:par>
                                <p:cTn id="28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000"/>
                            </p:stCondLst>
                            <p:childTnLst>
                              <p:par>
                                <p:cTn id="30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3500"/>
                            </p:stCondLst>
                            <p:childTnLst>
                              <p:par>
                                <p:cTn id="3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4000"/>
                            </p:stCondLst>
                            <p:childTnLst>
                              <p:par>
                                <p:cTn id="3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1500"/>
                            </p:stCondLst>
                            <p:childTnLst>
                              <p:par>
                                <p:cTn id="3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000"/>
                            </p:stCondLst>
                            <p:childTnLst>
                              <p:par>
                                <p:cTn id="3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34568E-6 L 0.10312 0.12068 " pathEditMode="relative" rAng="0" ptsTypes="AA">
                                      <p:cBhvr>
                                        <p:cTn id="354" dur="1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1500"/>
                            </p:stCondLst>
                            <p:childTnLst>
                              <p:par>
                                <p:cTn id="3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2000"/>
                            </p:stCondLst>
                            <p:childTnLst>
                              <p:par>
                                <p:cTn id="3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33333E-6 L -0.04218 -0.01852 " pathEditMode="relative" rAng="0" ptsTypes="AA">
                                      <p:cBhvr>
                                        <p:cTn id="389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926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-0.00156 -0.04568 " pathEditMode="relative" rAng="0" ptsTypes="AA">
                                      <p:cBhvr>
                                        <p:cTn id="391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284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46914E-7 L -0.02517 -0.05586 " pathEditMode="relative" rAng="0" ptsTypes="AA">
                                      <p:cBhvr>
                                        <p:cTn id="393" dur="1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2809"/>
                                    </p:animMotion>
                                  </p:childTnLst>
                                </p:cTn>
                              </p:par>
                              <p:par>
                                <p:cTn id="3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34568E-6 L -0.01232 0.04074 " pathEditMode="relative" rAng="0" ptsTypes="AA">
                                      <p:cBhvr>
                                        <p:cTn id="395" dur="1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2037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95062E-6 L -0.00521 0.02871 " pathEditMode="relative" rAng="0" ptsTypes="AA">
                                      <p:cBhvr>
                                        <p:cTn id="397" dur="1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420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3.33333E-6 -1.23457E-7 " pathEditMode="relative" rAng="0" ptsTypes="AA">
                                      <p:cBhvr>
                                        <p:cTn id="399" dur="1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54"/>
                                    </p:animMotion>
                                  </p:childTnLst>
                                </p:cTn>
                              </p:par>
                              <p:par>
                                <p:cTn id="4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-0.02361 -0.00247 " pathEditMode="relative" rAng="0" ptsTypes="AA">
                                      <p:cBhvr>
                                        <p:cTn id="401" dur="1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4000"/>
                            </p:stCondLst>
                            <p:childTnLst>
                              <p:par>
                                <p:cTn id="4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" grpId="0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16" grpId="0" animBg="1"/>
      <p:bldP spid="116" grpId="1" animBg="1"/>
      <p:bldP spid="8" grpId="0" animBg="1"/>
      <p:bldP spid="121" grpId="0" animBg="1"/>
      <p:bldP spid="121" grpId="1" animBg="1"/>
      <p:bldP spid="127" grpId="0" animBg="1"/>
      <p:bldP spid="127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8" grpId="0" animBg="1"/>
      <p:bldP spid="158" grpId="1" animBg="1"/>
      <p:bldP spid="159" grpId="0" animBg="1"/>
      <p:bldP spid="159" grpId="1" animBg="1"/>
      <p:bldP spid="162" grpId="0" animBg="1"/>
      <p:bldP spid="162" grpId="1" animBg="1"/>
      <p:bldP spid="172" grpId="0" animBg="1"/>
      <p:bldP spid="175" grpId="0" animBg="1"/>
      <p:bldP spid="175" grpId="1" animBg="1"/>
      <p:bldP spid="178" grpId="0" animBg="1"/>
      <p:bldP spid="178" grpId="1" animBg="1"/>
      <p:bldP spid="179" grpId="0" animBg="1"/>
      <p:bldP spid="17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3EA3-7CBC-4F42-AB61-8DE0CEB0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5AFC270F-9361-426E-A032-1E155E69288C}"/>
              </a:ext>
            </a:extLst>
          </p:cNvPr>
          <p:cNvSpPr/>
          <p:nvPr/>
        </p:nvSpPr>
        <p:spPr>
          <a:xfrm rot="16200000">
            <a:off x="2466243" y="-444013"/>
            <a:ext cx="1099039" cy="6031526"/>
          </a:xfrm>
          <a:prstGeom prst="flowChartOffpageConnector">
            <a:avLst/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8F8ED-B964-44EF-8F73-6EC16F289945}"/>
              </a:ext>
            </a:extLst>
          </p:cNvPr>
          <p:cNvSpPr txBox="1"/>
          <p:nvPr/>
        </p:nvSpPr>
        <p:spPr>
          <a:xfrm>
            <a:off x="800100" y="2217807"/>
            <a:ext cx="1967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RESULTS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7"/>
    </mc:Choice>
    <mc:Fallback xmlns="">
      <p:transition spd="slow" advTm="333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Time Taken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" name="Picture 3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16599325-DE0F-59A2-C37B-B57FE1B61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13" y="1084328"/>
            <a:ext cx="4284888" cy="379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87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CC0001"/>
                </a:solidFill>
                <a:latin typeface="+mj-lt"/>
              </a:rPr>
              <a:t>Time Per Round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A group of graphs showing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FCF007F3-BDD7-2272-C077-EE6FF83F0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80"/>
          <a:stretch/>
        </p:blipFill>
        <p:spPr>
          <a:xfrm>
            <a:off x="457200" y="1103392"/>
            <a:ext cx="4233154" cy="38330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C70FA8-466E-6041-71F5-208BED276B9C}"/>
              </a:ext>
            </a:extLst>
          </p:cNvPr>
          <p:cNvGrpSpPr/>
          <p:nvPr/>
        </p:nvGrpSpPr>
        <p:grpSpPr>
          <a:xfrm>
            <a:off x="4757737" y="1748705"/>
            <a:ext cx="4166050" cy="1909763"/>
            <a:chOff x="4964906" y="1733550"/>
            <a:chExt cx="4166050" cy="190976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A28391-153A-82C5-D4C5-2A92D331B295}"/>
                </a:ext>
              </a:extLst>
            </p:cNvPr>
            <p:cNvGrpSpPr/>
            <p:nvPr/>
          </p:nvGrpSpPr>
          <p:grpSpPr>
            <a:xfrm>
              <a:off x="4964906" y="1843164"/>
              <a:ext cx="4166050" cy="1800149"/>
              <a:chOff x="4300908" y="1234633"/>
              <a:chExt cx="4843092" cy="2110547"/>
            </a:xfrm>
          </p:grpSpPr>
          <p:pic>
            <p:nvPicPr>
              <p:cNvPr id="12" name="Picture 11" descr="A group of graphs showing numbers and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A2D893E-2D31-B7AA-759A-C397EECEC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669" t="92822" r="55299" b="4203"/>
              <a:stretch/>
            </p:blipFill>
            <p:spPr>
              <a:xfrm>
                <a:off x="4300908" y="1847935"/>
                <a:ext cx="4751070" cy="395483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036E477-0806-E71E-CBBC-3F0106AABC3E}"/>
                  </a:ext>
                </a:extLst>
              </p:cNvPr>
              <p:cNvGrpSpPr/>
              <p:nvPr/>
            </p:nvGrpSpPr>
            <p:grpSpPr>
              <a:xfrm>
                <a:off x="4309110" y="1234633"/>
                <a:ext cx="4834890" cy="2110547"/>
                <a:chOff x="4309110" y="1234633"/>
                <a:chExt cx="4834890" cy="211054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6E5004B-EFF5-F0B3-DB20-3B4F74134643}"/>
                    </a:ext>
                  </a:extLst>
                </p:cNvPr>
                <p:cNvGrpSpPr/>
                <p:nvPr/>
              </p:nvGrpSpPr>
              <p:grpSpPr>
                <a:xfrm>
                  <a:off x="4309110" y="1234633"/>
                  <a:ext cx="4834890" cy="2110547"/>
                  <a:chOff x="4309110" y="1234633"/>
                  <a:chExt cx="4834890" cy="2110547"/>
                </a:xfrm>
              </p:grpSpPr>
              <p:pic>
                <p:nvPicPr>
                  <p:cNvPr id="9" name="Picture 8" descr="A group of graphs showing numbers and number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9D9E516-C509-F3A1-9792-213D59E41B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8669" t="89958" r="55299" b="7578"/>
                  <a:stretch/>
                </p:blipFill>
                <p:spPr>
                  <a:xfrm>
                    <a:off x="4309110" y="1234633"/>
                    <a:ext cx="4834890" cy="327467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 descr="A group of graphs showing numbers and number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5371368A-023D-71FD-29A4-EDF98780C5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6549" t="96227" r="8777" b="1309"/>
                  <a:stretch/>
                </p:blipFill>
                <p:spPr>
                  <a:xfrm>
                    <a:off x="4451403" y="3017712"/>
                    <a:ext cx="4572000" cy="327468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 descr="A group of graphs showing numbers and number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4250143A-2FD9-9F36-BD41-04B8959A6C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6371" t="90277" r="8550" b="7258"/>
                  <a:stretch/>
                </p:blipFill>
                <p:spPr>
                  <a:xfrm>
                    <a:off x="4434840" y="1597440"/>
                    <a:ext cx="4625340" cy="327467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 descr="A group of graphs showing numbers and numbers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4DF87D2F-5280-5546-469F-6CE77AA0C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6282" t="93100" r="9893" b="4192"/>
                  <a:stretch/>
                </p:blipFill>
                <p:spPr>
                  <a:xfrm>
                    <a:off x="4417246" y="2241235"/>
                    <a:ext cx="4625340" cy="36003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Picture 14" descr="A group of graphs showing numbers and numb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FC27A36-9CCC-BBF2-7E9F-89EF737EA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8958" t="96345" r="55010" b="1191"/>
                <a:stretch/>
              </p:blipFill>
              <p:spPr>
                <a:xfrm>
                  <a:off x="4339590" y="2601267"/>
                  <a:ext cx="4751070" cy="327467"/>
                </a:xfrm>
                <a:prstGeom prst="rect">
                  <a:avLst/>
                </a:prstGeom>
              </p:spPr>
            </p:pic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D84044-774C-911E-5AED-31EECC8056EC}"/>
                </a:ext>
              </a:extLst>
            </p:cNvPr>
            <p:cNvSpPr/>
            <p:nvPr/>
          </p:nvSpPr>
          <p:spPr>
            <a:xfrm>
              <a:off x="5094362" y="1733550"/>
              <a:ext cx="3978738" cy="190976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87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Time - UAV Loss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86840D7C-AB7E-A667-BC1E-0DFA6575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23" y="1064895"/>
            <a:ext cx="5594597" cy="398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7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rapezoid 47">
            <a:extLst>
              <a:ext uri="{FF2B5EF4-FFF2-40B4-BE49-F238E27FC236}">
                <a16:creationId xmlns:a16="http://schemas.microsoft.com/office/drawing/2014/main" id="{033D77FD-F58E-4724-9D71-64645F22DF4A}"/>
              </a:ext>
            </a:extLst>
          </p:cNvPr>
          <p:cNvSpPr/>
          <p:nvPr/>
        </p:nvSpPr>
        <p:spPr>
          <a:xfrm>
            <a:off x="5628736" y="3102207"/>
            <a:ext cx="2300762" cy="1517256"/>
          </a:xfrm>
          <a:prstGeom prst="trapezoid">
            <a:avLst>
              <a:gd name="adj" fmla="val 58142"/>
            </a:avLst>
          </a:prstGeom>
          <a:solidFill>
            <a:srgbClr val="CC0001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apezoid 46">
            <a:extLst>
              <a:ext uri="{FF2B5EF4-FFF2-40B4-BE49-F238E27FC236}">
                <a16:creationId xmlns:a16="http://schemas.microsoft.com/office/drawing/2014/main" id="{B016B1D7-6940-444D-A78A-3323BADAC93A}"/>
              </a:ext>
            </a:extLst>
          </p:cNvPr>
          <p:cNvSpPr/>
          <p:nvPr/>
        </p:nvSpPr>
        <p:spPr>
          <a:xfrm>
            <a:off x="3431725" y="3402066"/>
            <a:ext cx="1575269" cy="1219839"/>
          </a:xfrm>
          <a:prstGeom prst="trapezoid">
            <a:avLst>
              <a:gd name="adj" fmla="val 50576"/>
            </a:avLst>
          </a:prstGeom>
          <a:solidFill>
            <a:srgbClr val="CC0001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905E351C-6FF2-4F15-8FAF-2E3F3F7916C0}"/>
              </a:ext>
            </a:extLst>
          </p:cNvPr>
          <p:cNvSpPr/>
          <p:nvPr/>
        </p:nvSpPr>
        <p:spPr>
          <a:xfrm>
            <a:off x="1142400" y="3387019"/>
            <a:ext cx="1337485" cy="1210394"/>
          </a:xfrm>
          <a:prstGeom prst="trapezoid">
            <a:avLst>
              <a:gd name="adj" fmla="val 38630"/>
            </a:avLst>
          </a:prstGeom>
          <a:solidFill>
            <a:srgbClr val="CC0001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91" y="1140982"/>
            <a:ext cx="8229600" cy="306380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</a:rPr>
              <a:t>Autonomous Multi-UAV Groups have a variety of applications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Network Coverage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Search and Rescue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+mn-lt"/>
              </a:rPr>
              <a:t>Traffic Surveillance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C00000"/>
                </a:solidFill>
                <a:latin typeface="+mn-lt"/>
              </a:rPr>
              <a:t>Thus, </a:t>
            </a:r>
            <a:r>
              <a:rPr lang="en-US" sz="2600" b="1" dirty="0">
                <a:solidFill>
                  <a:srgbClr val="C00000"/>
                </a:solidFill>
                <a:latin typeface="+mn-lt"/>
              </a:rPr>
              <a:t>communication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 in autonomous UAVs for </a:t>
            </a:r>
            <a:r>
              <a:rPr lang="en-US" sz="2600" b="1" dirty="0">
                <a:solidFill>
                  <a:srgbClr val="C00000"/>
                </a:solidFill>
                <a:latin typeface="+mn-lt"/>
              </a:rPr>
              <a:t>dynamic path planning</a:t>
            </a:r>
            <a:r>
              <a:rPr lang="en-US" sz="2600" dirty="0">
                <a:solidFill>
                  <a:srgbClr val="C00000"/>
                </a:solidFill>
                <a:latin typeface="+mn-lt"/>
              </a:rPr>
              <a:t> is an area of considerable research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46C8BB5-4E3D-491A-9189-14D08361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24" y="3324817"/>
            <a:ext cx="581025" cy="295275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525D2F2E-26B9-4A95-BF80-FB1571FE2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702" y="4187136"/>
            <a:ext cx="442011" cy="442011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4D78C9C8-BDC2-437D-B75B-A760363B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535" y="4110976"/>
            <a:ext cx="523499" cy="52349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925C3BF0-4128-4A71-9C26-68C94C978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19638" y="3119157"/>
            <a:ext cx="164127" cy="164127"/>
          </a:xfrm>
          <a:prstGeom prst="rect">
            <a:avLst/>
          </a:prstGeom>
        </p:spPr>
      </p:pic>
      <p:pic>
        <p:nvPicPr>
          <p:cNvPr id="25" name="Picture 24" descr="Logo, icon&#10;&#10;Description automatically generated">
            <a:extLst>
              <a:ext uri="{FF2B5EF4-FFF2-40B4-BE49-F238E27FC236}">
                <a16:creationId xmlns:a16="http://schemas.microsoft.com/office/drawing/2014/main" id="{143FFAE1-B17E-46F2-9FFC-0EEB01E0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412" y="4088182"/>
            <a:ext cx="523499" cy="523499"/>
          </a:xfrm>
          <a:prstGeom prst="rect">
            <a:avLst/>
          </a:prstGeom>
        </p:spPr>
      </p:pic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B93C534F-1CEE-481D-AA8E-ACD50B659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037" y="4113838"/>
            <a:ext cx="523499" cy="523499"/>
          </a:xfrm>
          <a:prstGeom prst="rect">
            <a:avLst/>
          </a:prstGeom>
        </p:spPr>
      </p:pic>
      <p:pic>
        <p:nvPicPr>
          <p:cNvPr id="27" name="Picture 26" descr="Logo, icon&#10;&#10;Description automatically generated">
            <a:extLst>
              <a:ext uri="{FF2B5EF4-FFF2-40B4-BE49-F238E27FC236}">
                <a16:creationId xmlns:a16="http://schemas.microsoft.com/office/drawing/2014/main" id="{749A3C8F-A3BD-4850-868D-3080634FE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834" y="4105648"/>
            <a:ext cx="523499" cy="523499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CAD978C-2E0B-42EC-B40D-92B0B1490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243" y="4199931"/>
            <a:ext cx="379920" cy="37992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5DB5EB30-6543-4C1F-BCD2-03B143736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3872" y="4225809"/>
            <a:ext cx="379920" cy="37992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9CE6A532-A6F1-4D65-B419-DBE984FB3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078" y="4201161"/>
            <a:ext cx="379920" cy="37992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71B379BF-AF7E-4344-98C3-B9E518874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528" y="4245325"/>
            <a:ext cx="379920" cy="379920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8300E76-68CB-4588-9DF9-01A38A6FD9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612" y="4141529"/>
            <a:ext cx="379920" cy="379920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D70A8434-4933-4A65-9952-9E484425D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053" y="4249132"/>
            <a:ext cx="379920" cy="379920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19BE95FC-4EF3-4BD5-A34A-44187CDF4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2805" y="4249132"/>
            <a:ext cx="379920" cy="379920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73091174-B88E-488D-8944-B80E8CD21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9069" y="4119957"/>
            <a:ext cx="379920" cy="37992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B8316B80-865F-4ECD-8980-2259942CF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1444" y="4123203"/>
            <a:ext cx="379920" cy="379920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4A899D87-AF24-4697-8F95-BE3C4B8A9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656" y="4233953"/>
            <a:ext cx="379920" cy="379920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53575751-07CB-4E39-9B7D-6FB89481E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232" y="4135868"/>
            <a:ext cx="379920" cy="379920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95A8DBB0-EB1D-4F11-AA78-4EE66C009B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5888" y="4240942"/>
            <a:ext cx="379920" cy="3799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8BC9D47-B3F2-4B5F-8BDD-489EDF4A2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64" y="2864188"/>
            <a:ext cx="581025" cy="2952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7FDFC6E-838D-488D-9805-5FFB6AD33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91" y="2837860"/>
            <a:ext cx="581025" cy="2952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D924D4-8162-433F-8237-6F23D712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74" y="2891144"/>
            <a:ext cx="581025" cy="295275"/>
          </a:xfrm>
          <a:prstGeom prst="rect">
            <a:avLst/>
          </a:prstGeom>
        </p:spPr>
      </p:pic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2CFC14A9-6C7D-4BC8-84F9-44489198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3727" y="4853898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B2CC205-EA2F-4561-80C5-CB85F684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593" y="4155402"/>
            <a:ext cx="442011" cy="4420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196B181-A7CE-4CD1-941D-518117B5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91" y="3523805"/>
            <a:ext cx="581025" cy="295275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DA5EC4F8-3FD2-4407-8D1D-2B3427E0D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01627" y="3389659"/>
            <a:ext cx="164127" cy="164127"/>
          </a:xfrm>
          <a:prstGeom prst="rect">
            <a:avLst/>
          </a:prstGeom>
        </p:spPr>
      </p:pic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72E0B1E5-BA67-4D13-848F-986DAC06A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219" y="4314177"/>
            <a:ext cx="523499" cy="283236"/>
          </a:xfrm>
          <a:prstGeom prst="rect">
            <a:avLst/>
          </a:prstGeom>
        </p:spPr>
      </p:pic>
      <p:pic>
        <p:nvPicPr>
          <p:cNvPr id="51" name="Picture 50" descr="Logo, company name&#10;&#10;Description automatically generated">
            <a:extLst>
              <a:ext uri="{FF2B5EF4-FFF2-40B4-BE49-F238E27FC236}">
                <a16:creationId xmlns:a16="http://schemas.microsoft.com/office/drawing/2014/main" id="{4203DD03-6B92-4920-A482-D1997B4AC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30" y="4330637"/>
            <a:ext cx="523499" cy="283236"/>
          </a:xfrm>
          <a:prstGeom prst="rect">
            <a:avLst/>
          </a:prstGeom>
        </p:spPr>
      </p:pic>
      <p:pic>
        <p:nvPicPr>
          <p:cNvPr id="52" name="Picture 51" descr="Logo, company name&#10;&#10;Description automatically generated">
            <a:extLst>
              <a:ext uri="{FF2B5EF4-FFF2-40B4-BE49-F238E27FC236}">
                <a16:creationId xmlns:a16="http://schemas.microsoft.com/office/drawing/2014/main" id="{D796DDAC-6365-429C-9334-A45A2AE259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11" y="4322493"/>
            <a:ext cx="523499" cy="283236"/>
          </a:xfrm>
          <a:prstGeom prst="rect">
            <a:avLst/>
          </a:prstGeom>
        </p:spPr>
      </p:pic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52DD79AC-454C-4F71-8C9F-46F1E687A0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188963">
            <a:off x="4560124" y="4342251"/>
            <a:ext cx="534329" cy="289096"/>
          </a:xfrm>
          <a:prstGeom prst="rect">
            <a:avLst/>
          </a:prstGeom>
        </p:spPr>
      </p:pic>
      <p:pic>
        <p:nvPicPr>
          <p:cNvPr id="53" name="Picture 52" descr="Logo, company name&#10;&#10;Description automatically generated">
            <a:extLst>
              <a:ext uri="{FF2B5EF4-FFF2-40B4-BE49-F238E27FC236}">
                <a16:creationId xmlns:a16="http://schemas.microsoft.com/office/drawing/2014/main" id="{1FE85219-8761-4321-A8D7-55C590FA8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009" y="4324144"/>
            <a:ext cx="523499" cy="28323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DFA4CA-C74D-4027-B758-4B992D74D0D0}"/>
              </a:ext>
            </a:extLst>
          </p:cNvPr>
          <p:cNvCxnSpPr>
            <a:cxnSpLocks/>
          </p:cNvCxnSpPr>
          <p:nvPr/>
        </p:nvCxnSpPr>
        <p:spPr>
          <a:xfrm>
            <a:off x="1038219" y="4618490"/>
            <a:ext cx="7574002" cy="0"/>
          </a:xfrm>
          <a:prstGeom prst="line">
            <a:avLst/>
          </a:prstGeom>
          <a:ln w="19050">
            <a:solidFill>
              <a:srgbClr val="CC0001"/>
            </a:solidFill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180C51B9-9641-4DB9-A385-BE3EEC38D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345" y="3551888"/>
            <a:ext cx="581025" cy="295275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449E4DEF-D3C1-48CE-A99B-FA816D080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390741" y="3448445"/>
            <a:ext cx="164127" cy="164127"/>
          </a:xfrm>
          <a:prstGeom prst="rect">
            <a:avLst/>
          </a:prstGeom>
        </p:spPr>
      </p:pic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05B49592-AE4C-42DC-9BD9-0EAEE3356A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 flipV="1">
            <a:off x="8644906" y="4164977"/>
            <a:ext cx="602568" cy="42718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541D592-108A-4225-AE1C-A27C5923396B}"/>
              </a:ext>
            </a:extLst>
          </p:cNvPr>
          <p:cNvSpPr/>
          <p:nvPr/>
        </p:nvSpPr>
        <p:spPr>
          <a:xfrm>
            <a:off x="124672" y="4155442"/>
            <a:ext cx="907374" cy="52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Logo, company name&#10;&#10;Description automatically generated">
            <a:extLst>
              <a:ext uri="{FF2B5EF4-FFF2-40B4-BE49-F238E27FC236}">
                <a16:creationId xmlns:a16="http://schemas.microsoft.com/office/drawing/2014/main" id="{06FBBB31-FCBF-4A05-B73B-4038AEE33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7069" y="4326503"/>
            <a:ext cx="523499" cy="28323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2F8EF4B-E8F0-43D5-9739-96AC3CF5F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55" y="3345280"/>
            <a:ext cx="581025" cy="29527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D945E68-7854-44CB-9191-C76B27FE65BC}"/>
              </a:ext>
            </a:extLst>
          </p:cNvPr>
          <p:cNvSpPr/>
          <p:nvPr/>
        </p:nvSpPr>
        <p:spPr>
          <a:xfrm>
            <a:off x="8587298" y="3366074"/>
            <a:ext cx="556702" cy="52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DCCD1F-25BF-4E0B-B195-84B25714D152}"/>
              </a:ext>
            </a:extLst>
          </p:cNvPr>
          <p:cNvSpPr/>
          <p:nvPr/>
        </p:nvSpPr>
        <p:spPr>
          <a:xfrm>
            <a:off x="8602796" y="4108399"/>
            <a:ext cx="685434" cy="5206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4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7284E-6 L -0.2085 0.04753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4" y="237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35802E-6 L 0.19757 -0.0179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-89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45679E-6 L -0.00052 0.05247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045E-16 L 0.31962 0.00525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2" y="247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14098 0.00401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00154 L 0.55 0.00648 " pathEditMode="relative" rAng="0" ptsTypes="AA">
                                      <p:cBhvr>
                                        <p:cTn id="2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1" y="401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71 L 0.47969 0.00772 " pathEditMode="relative" rAng="0" ptsTypes="AA">
                                      <p:cBhvr>
                                        <p:cTn id="2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24" y="741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97531E-6 L 0.3868 0.00154 " pathEditMode="relative" rAng="0" ptsTypes="AA">
                                      <p:cBhvr>
                                        <p:cTn id="2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40" y="62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19753E-6 L -0.30816 0.00061 " pathEditMode="relative" rAng="0" ptsTypes="AA">
                                      <p:cBhvr>
                                        <p:cTn id="2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31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8889E-6 -4.44444E-6 L 0.36302 -0.00154 " pathEditMode="relative" rAng="0" ptsTypes="AA">
                                      <p:cBhvr>
                                        <p:cTn id="2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42" y="-93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1.23457E-6 L 0.28594 -1.23457E-6 " pathEditMode="relative" rAng="0" ptsTypes="AA">
                                      <p:cBhvr>
                                        <p:cTn id="25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8" y="0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16667E-6 1.23457E-7 L 0.22223 0.00339 " pathEditMode="relative" rAng="0" ptsTypes="AA">
                                      <p:cBhvr>
                                        <p:cTn id="2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1" y="154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0816 0.00061 L -0.07222 0.00493 " pathEditMode="relative" rAng="0" ptsTypes="AA">
                                      <p:cBhvr>
                                        <p:cTn id="26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8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4000"/>
                            </p:stCondLst>
                            <p:childTnLst>
                              <p:par>
                                <p:cTn id="2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4250"/>
                            </p:stCondLst>
                            <p:childTnLst>
                              <p:par>
                                <p:cTn id="2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0.00185 L -0.37517 -0.00061 " pathEditMode="relative" rAng="0" ptsTypes="AA">
                                      <p:cBhvr>
                                        <p:cTn id="2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50"/>
                            </p:stCondLst>
                            <p:childTnLst>
                              <p:par>
                                <p:cTn id="3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7" grpId="0" animBg="1"/>
      <p:bldP spid="47" grpId="1" animBg="1"/>
      <p:bldP spid="46" grpId="0" animBg="1"/>
      <p:bldP spid="46" grpId="1" animBg="1"/>
      <p:bldP spid="59" grpId="0" animBg="1"/>
      <p:bldP spid="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3EA3-7CBC-4F42-AB61-8DE0CEB0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5AFC270F-9361-426E-A032-1E155E69288C}"/>
              </a:ext>
            </a:extLst>
          </p:cNvPr>
          <p:cNvSpPr/>
          <p:nvPr/>
        </p:nvSpPr>
        <p:spPr>
          <a:xfrm rot="16200000">
            <a:off x="2466243" y="-444013"/>
            <a:ext cx="1099039" cy="6031526"/>
          </a:xfrm>
          <a:prstGeom prst="flowChartOffpageConnector">
            <a:avLst/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8F8ED-B964-44EF-8F73-6EC16F289945}"/>
              </a:ext>
            </a:extLst>
          </p:cNvPr>
          <p:cNvSpPr txBox="1"/>
          <p:nvPr/>
        </p:nvSpPr>
        <p:spPr>
          <a:xfrm>
            <a:off x="800100" y="2217807"/>
            <a:ext cx="4273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CLOSING REMARKS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4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8"/>
    </mc:Choice>
    <mc:Fallback xmlns="">
      <p:transition spd="slow" advTm="171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111" y="1047588"/>
            <a:ext cx="8229600" cy="3328487"/>
          </a:xfrm>
        </p:spPr>
        <p:txBody>
          <a:bodyPr/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C00000"/>
                </a:solidFill>
              </a:rPr>
              <a:t>We have designed an algorithm that guarantees partial synchronization in a distributed multiparty system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C00000"/>
                </a:solidFill>
              </a:rPr>
              <a:t>Our algorithm is generic and can be applied to platoons engaged in any mission that requires state coordination via sharing of information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C00000"/>
                </a:solidFill>
              </a:rPr>
              <a:t>Through an exemplar problem, we have shown that our algorithm guarantees mission completion and correctness.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C00000"/>
                </a:solidFill>
              </a:rPr>
              <a:t>In future, we plan to adapt our approach to the case of limited UAV-to-UAV communication range and multi-hop communications.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C00000"/>
                </a:solidFill>
              </a:rPr>
              <a:t>It would also be of interest to demonstrate an approach for allowing UAV failures to be temporary,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SUMMARY &amp; FUTURE WORK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04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52"/>
    </mc:Choice>
    <mc:Fallback xmlns="">
      <p:transition spd="slow" advTm="6925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958D8-0B54-4EFC-B0F8-E739546C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12817"/>
            <a:ext cx="8229600" cy="801290"/>
          </a:xfrm>
        </p:spPr>
        <p:txBody>
          <a:bodyPr/>
          <a:lstStyle/>
          <a:p>
            <a:r>
              <a:rPr lang="en-US" sz="4800" dirty="0">
                <a:solidFill>
                  <a:srgbClr val="C5312D"/>
                </a:solidFill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8C1D1-8688-4AC1-98A6-8B48EE49F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8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5"/>
    </mc:Choice>
    <mc:Fallback xmlns="">
      <p:transition spd="slow" advTm="81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56" y="1019528"/>
            <a:ext cx="8229599" cy="332848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8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rgbClr val="C00000"/>
                </a:solidFill>
                <a:latin typeface="+mn-lt"/>
              </a:rPr>
              <a:t>In our previous work, we focused on studying the dependence of communication on mission correctness </a:t>
            </a:r>
          </a:p>
          <a:p>
            <a:pPr>
              <a:spcBef>
                <a:spcPts val="0"/>
              </a:spcBef>
              <a:spcAft>
                <a:spcPts val="28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rgbClr val="C00000"/>
                </a:solidFill>
                <a:latin typeface="+mn-lt"/>
              </a:rPr>
              <a:t>Exemplar of </a:t>
            </a:r>
            <a:r>
              <a:rPr lang="en-US" sz="1950" b="1" dirty="0">
                <a:solidFill>
                  <a:srgbClr val="C00000"/>
                </a:solidFill>
                <a:latin typeface="+mn-lt"/>
              </a:rPr>
              <a:t>Plume Wrapping</a:t>
            </a:r>
            <a:endParaRPr lang="en-US" sz="1950" dirty="0">
              <a:solidFill>
                <a:srgbClr val="C00000"/>
              </a:solidFill>
              <a:latin typeface="+mn-lt"/>
            </a:endParaRPr>
          </a:p>
          <a:p>
            <a:pPr lvl="2">
              <a:spcBef>
                <a:spcPts val="0"/>
              </a:spcBef>
              <a:spcAft>
                <a:spcPts val="28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  <a:latin typeface="+mn-lt"/>
              </a:rPr>
              <a:t>Problem of finding the boundary of a gaseous, </a:t>
            </a:r>
            <a:br>
              <a:rPr lang="en-US" sz="1600" dirty="0">
                <a:solidFill>
                  <a:srgbClr val="C00000"/>
                </a:solidFill>
                <a:latin typeface="+mn-lt"/>
              </a:rPr>
            </a:br>
            <a:r>
              <a:rPr lang="en-US" sz="1600" dirty="0">
                <a:solidFill>
                  <a:srgbClr val="C00000"/>
                </a:solidFill>
                <a:latin typeface="+mn-lt"/>
              </a:rPr>
              <a:t>possibly toxic, plume</a:t>
            </a:r>
          </a:p>
          <a:p>
            <a:pPr lvl="2">
              <a:spcBef>
                <a:spcPts val="0"/>
              </a:spcBef>
              <a:spcAft>
                <a:spcPts val="28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  <a:latin typeface="+mn-lt"/>
              </a:rPr>
              <a:t>Multi-UAV communication &amp; adaptive trajectory </a:t>
            </a:r>
            <a:br>
              <a:rPr lang="en-US" sz="1600" dirty="0">
                <a:solidFill>
                  <a:srgbClr val="C00000"/>
                </a:solidFill>
                <a:latin typeface="+mn-lt"/>
              </a:rPr>
            </a:br>
            <a:r>
              <a:rPr lang="en-US" sz="1600" dirty="0">
                <a:solidFill>
                  <a:srgbClr val="C00000"/>
                </a:solidFill>
                <a:latin typeface="+mn-lt"/>
              </a:rPr>
              <a:t>planning based on dynamic data</a:t>
            </a:r>
          </a:p>
          <a:p>
            <a:pPr>
              <a:spcBef>
                <a:spcPts val="0"/>
              </a:spcBef>
              <a:spcAft>
                <a:spcPts val="28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rgbClr val="C00000"/>
                </a:solidFill>
                <a:latin typeface="+mn-lt"/>
              </a:rPr>
              <a:t>Previously, we considered an abstract high-level </a:t>
            </a:r>
            <a:br>
              <a:rPr lang="en-US" sz="1950" dirty="0">
                <a:solidFill>
                  <a:srgbClr val="C00000"/>
                </a:solidFill>
                <a:latin typeface="+mn-lt"/>
              </a:rPr>
            </a:br>
            <a:r>
              <a:rPr lang="en-US" sz="1950" dirty="0">
                <a:solidFill>
                  <a:srgbClr val="C00000"/>
                </a:solidFill>
                <a:latin typeface="+mn-lt"/>
              </a:rPr>
              <a:t>view of the communication channel</a:t>
            </a:r>
          </a:p>
          <a:p>
            <a:pPr>
              <a:spcBef>
                <a:spcPts val="0"/>
              </a:spcBef>
              <a:spcAft>
                <a:spcPts val="28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rgbClr val="C00000"/>
                </a:solidFill>
                <a:latin typeface="+mn-lt"/>
              </a:rPr>
              <a:t>In this work, we have modeled a real-world lossy channel.</a:t>
            </a:r>
          </a:p>
          <a:p>
            <a:pPr>
              <a:spcBef>
                <a:spcPts val="0"/>
              </a:spcBef>
              <a:spcAft>
                <a:spcPts val="280"/>
              </a:spcAft>
              <a:buFont typeface="Wingdings" panose="05000000000000000000" pitchFamily="2" charset="2"/>
              <a:buChar char="§"/>
            </a:pPr>
            <a:r>
              <a:rPr lang="en-US" sz="1950" dirty="0">
                <a:solidFill>
                  <a:srgbClr val="C00000"/>
                </a:solidFill>
                <a:latin typeface="+mn-lt"/>
              </a:rPr>
              <a:t>The goal of our research is to show that we can guarantee partial multiparty synchronization in a distributed autonomous 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MOTIVATION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3" name="Picture 22" descr="A globe with red planes&#10;&#10;Description automatically generated">
            <a:extLst>
              <a:ext uri="{FF2B5EF4-FFF2-40B4-BE49-F238E27FC236}">
                <a16:creationId xmlns:a16="http://schemas.microsoft.com/office/drawing/2014/main" id="{CB041397-ADFE-04A7-B3E5-DC36C014F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0" t="26035" r="21463" b="27747"/>
          <a:stretch/>
        </p:blipFill>
        <p:spPr>
          <a:xfrm>
            <a:off x="6026694" y="1362155"/>
            <a:ext cx="2538186" cy="2280205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596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83"/>
    </mc:Choice>
    <mc:Fallback xmlns="">
      <p:transition spd="slow" advTm="43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13EA3-7CBC-4F42-AB61-8DE0CEB0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5AFC270F-9361-426E-A032-1E155E69288C}"/>
              </a:ext>
            </a:extLst>
          </p:cNvPr>
          <p:cNvSpPr/>
          <p:nvPr/>
        </p:nvSpPr>
        <p:spPr>
          <a:xfrm rot="16200000">
            <a:off x="2466243" y="-444013"/>
            <a:ext cx="1099039" cy="6031526"/>
          </a:xfrm>
          <a:prstGeom prst="flowChartOffpageConnector">
            <a:avLst/>
          </a:prstGeom>
          <a:solidFill>
            <a:srgbClr val="CC000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8F8ED-B964-44EF-8F73-6EC16F289945}"/>
              </a:ext>
            </a:extLst>
          </p:cNvPr>
          <p:cNvSpPr txBox="1"/>
          <p:nvPr/>
        </p:nvSpPr>
        <p:spPr>
          <a:xfrm>
            <a:off x="800100" y="2217807"/>
            <a:ext cx="282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ALGORITHM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5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2"/>
    </mc:Choice>
    <mc:Fallback xmlns="">
      <p:transition spd="slow" advTm="303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DESIGN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34D66F-418A-4019-A182-D90A4D999EED}"/>
              </a:ext>
            </a:extLst>
          </p:cNvPr>
          <p:cNvSpPr/>
          <p:nvPr/>
        </p:nvSpPr>
        <p:spPr>
          <a:xfrm>
            <a:off x="578240" y="1136960"/>
            <a:ext cx="4876800" cy="777747"/>
          </a:xfrm>
          <a:custGeom>
            <a:avLst/>
            <a:gdLst>
              <a:gd name="connsiteX0" fmla="*/ 0 w 4876800"/>
              <a:gd name="connsiteY0" fmla="*/ 77775 h 777747"/>
              <a:gd name="connsiteX1" fmla="*/ 77775 w 4876800"/>
              <a:gd name="connsiteY1" fmla="*/ 0 h 777747"/>
              <a:gd name="connsiteX2" fmla="*/ 4799025 w 4876800"/>
              <a:gd name="connsiteY2" fmla="*/ 0 h 777747"/>
              <a:gd name="connsiteX3" fmla="*/ 4876800 w 4876800"/>
              <a:gd name="connsiteY3" fmla="*/ 77775 h 777747"/>
              <a:gd name="connsiteX4" fmla="*/ 4876800 w 4876800"/>
              <a:gd name="connsiteY4" fmla="*/ 699972 h 777747"/>
              <a:gd name="connsiteX5" fmla="*/ 4799025 w 4876800"/>
              <a:gd name="connsiteY5" fmla="*/ 777747 h 777747"/>
              <a:gd name="connsiteX6" fmla="*/ 77775 w 4876800"/>
              <a:gd name="connsiteY6" fmla="*/ 777747 h 777747"/>
              <a:gd name="connsiteX7" fmla="*/ 0 w 4876800"/>
              <a:gd name="connsiteY7" fmla="*/ 699972 h 777747"/>
              <a:gd name="connsiteX8" fmla="*/ 0 w 4876800"/>
              <a:gd name="connsiteY8" fmla="*/ 77775 h 77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777747">
                <a:moveTo>
                  <a:pt x="0" y="77775"/>
                </a:moveTo>
                <a:cubicBezTo>
                  <a:pt x="0" y="34821"/>
                  <a:pt x="34821" y="0"/>
                  <a:pt x="77775" y="0"/>
                </a:cubicBezTo>
                <a:lnTo>
                  <a:pt x="4799025" y="0"/>
                </a:lnTo>
                <a:cubicBezTo>
                  <a:pt x="4841979" y="0"/>
                  <a:pt x="4876800" y="34821"/>
                  <a:pt x="4876800" y="77775"/>
                </a:cubicBezTo>
                <a:lnTo>
                  <a:pt x="4876800" y="699972"/>
                </a:lnTo>
                <a:cubicBezTo>
                  <a:pt x="4876800" y="742926"/>
                  <a:pt x="4841979" y="777747"/>
                  <a:pt x="4799025" y="777747"/>
                </a:cubicBezTo>
                <a:lnTo>
                  <a:pt x="77775" y="777747"/>
                </a:lnTo>
                <a:cubicBezTo>
                  <a:pt x="34821" y="777747"/>
                  <a:pt x="0" y="742926"/>
                  <a:pt x="0" y="699972"/>
                </a:cubicBezTo>
                <a:lnTo>
                  <a:pt x="0" y="77775"/>
                </a:lnTo>
                <a:close/>
              </a:path>
            </a:pathLst>
          </a:custGeom>
          <a:solidFill>
            <a:srgbClr val="C5312D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269" tIns="133269" rIns="992681" bIns="133269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Initialization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87DC6B-A0B4-40E9-9FD8-ECA6420FB806}"/>
              </a:ext>
            </a:extLst>
          </p:cNvPr>
          <p:cNvSpPr/>
          <p:nvPr/>
        </p:nvSpPr>
        <p:spPr>
          <a:xfrm>
            <a:off x="986672" y="2056116"/>
            <a:ext cx="4876800" cy="777747"/>
          </a:xfrm>
          <a:custGeom>
            <a:avLst/>
            <a:gdLst>
              <a:gd name="connsiteX0" fmla="*/ 0 w 4876800"/>
              <a:gd name="connsiteY0" fmla="*/ 77775 h 777747"/>
              <a:gd name="connsiteX1" fmla="*/ 77775 w 4876800"/>
              <a:gd name="connsiteY1" fmla="*/ 0 h 777747"/>
              <a:gd name="connsiteX2" fmla="*/ 4799025 w 4876800"/>
              <a:gd name="connsiteY2" fmla="*/ 0 h 777747"/>
              <a:gd name="connsiteX3" fmla="*/ 4876800 w 4876800"/>
              <a:gd name="connsiteY3" fmla="*/ 77775 h 777747"/>
              <a:gd name="connsiteX4" fmla="*/ 4876800 w 4876800"/>
              <a:gd name="connsiteY4" fmla="*/ 699972 h 777747"/>
              <a:gd name="connsiteX5" fmla="*/ 4799025 w 4876800"/>
              <a:gd name="connsiteY5" fmla="*/ 777747 h 777747"/>
              <a:gd name="connsiteX6" fmla="*/ 77775 w 4876800"/>
              <a:gd name="connsiteY6" fmla="*/ 777747 h 777747"/>
              <a:gd name="connsiteX7" fmla="*/ 0 w 4876800"/>
              <a:gd name="connsiteY7" fmla="*/ 699972 h 777747"/>
              <a:gd name="connsiteX8" fmla="*/ 0 w 4876800"/>
              <a:gd name="connsiteY8" fmla="*/ 77775 h 77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777747">
                <a:moveTo>
                  <a:pt x="0" y="77775"/>
                </a:moveTo>
                <a:cubicBezTo>
                  <a:pt x="0" y="34821"/>
                  <a:pt x="34821" y="0"/>
                  <a:pt x="77775" y="0"/>
                </a:cubicBezTo>
                <a:lnTo>
                  <a:pt x="4799025" y="0"/>
                </a:lnTo>
                <a:cubicBezTo>
                  <a:pt x="4841979" y="0"/>
                  <a:pt x="4876800" y="34821"/>
                  <a:pt x="4876800" y="77775"/>
                </a:cubicBezTo>
                <a:lnTo>
                  <a:pt x="4876800" y="699972"/>
                </a:lnTo>
                <a:cubicBezTo>
                  <a:pt x="4876800" y="742926"/>
                  <a:pt x="4841979" y="777747"/>
                  <a:pt x="4799025" y="777747"/>
                </a:cubicBezTo>
                <a:lnTo>
                  <a:pt x="77775" y="777747"/>
                </a:lnTo>
                <a:cubicBezTo>
                  <a:pt x="34821" y="777747"/>
                  <a:pt x="0" y="742926"/>
                  <a:pt x="0" y="699972"/>
                </a:cubicBezTo>
                <a:lnTo>
                  <a:pt x="0" y="77775"/>
                </a:lnTo>
                <a:close/>
              </a:path>
            </a:pathLst>
          </a:custGeom>
          <a:solidFill>
            <a:srgbClr val="C5312D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269" tIns="133269" rIns="1047238" bIns="133269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Initial Sphere Formation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2443E0C-9EC7-4CBE-8241-F18AC374019F}"/>
              </a:ext>
            </a:extLst>
          </p:cNvPr>
          <p:cNvSpPr/>
          <p:nvPr/>
        </p:nvSpPr>
        <p:spPr>
          <a:xfrm>
            <a:off x="1389008" y="2975273"/>
            <a:ext cx="4876800" cy="777747"/>
          </a:xfrm>
          <a:custGeom>
            <a:avLst/>
            <a:gdLst>
              <a:gd name="connsiteX0" fmla="*/ 0 w 4876800"/>
              <a:gd name="connsiteY0" fmla="*/ 77775 h 777747"/>
              <a:gd name="connsiteX1" fmla="*/ 77775 w 4876800"/>
              <a:gd name="connsiteY1" fmla="*/ 0 h 777747"/>
              <a:gd name="connsiteX2" fmla="*/ 4799025 w 4876800"/>
              <a:gd name="connsiteY2" fmla="*/ 0 h 777747"/>
              <a:gd name="connsiteX3" fmla="*/ 4876800 w 4876800"/>
              <a:gd name="connsiteY3" fmla="*/ 77775 h 777747"/>
              <a:gd name="connsiteX4" fmla="*/ 4876800 w 4876800"/>
              <a:gd name="connsiteY4" fmla="*/ 699972 h 777747"/>
              <a:gd name="connsiteX5" fmla="*/ 4799025 w 4876800"/>
              <a:gd name="connsiteY5" fmla="*/ 777747 h 777747"/>
              <a:gd name="connsiteX6" fmla="*/ 77775 w 4876800"/>
              <a:gd name="connsiteY6" fmla="*/ 777747 h 777747"/>
              <a:gd name="connsiteX7" fmla="*/ 0 w 4876800"/>
              <a:gd name="connsiteY7" fmla="*/ 699972 h 777747"/>
              <a:gd name="connsiteX8" fmla="*/ 0 w 4876800"/>
              <a:gd name="connsiteY8" fmla="*/ 77775 h 77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777747">
                <a:moveTo>
                  <a:pt x="0" y="77775"/>
                </a:moveTo>
                <a:cubicBezTo>
                  <a:pt x="0" y="34821"/>
                  <a:pt x="34821" y="0"/>
                  <a:pt x="77775" y="0"/>
                </a:cubicBezTo>
                <a:lnTo>
                  <a:pt x="4799025" y="0"/>
                </a:lnTo>
                <a:cubicBezTo>
                  <a:pt x="4841979" y="0"/>
                  <a:pt x="4876800" y="34821"/>
                  <a:pt x="4876800" y="77775"/>
                </a:cubicBezTo>
                <a:lnTo>
                  <a:pt x="4876800" y="699972"/>
                </a:lnTo>
                <a:cubicBezTo>
                  <a:pt x="4876800" y="742926"/>
                  <a:pt x="4841979" y="777747"/>
                  <a:pt x="4799025" y="777747"/>
                </a:cubicBezTo>
                <a:lnTo>
                  <a:pt x="77775" y="777747"/>
                </a:lnTo>
                <a:cubicBezTo>
                  <a:pt x="34821" y="777747"/>
                  <a:pt x="0" y="742926"/>
                  <a:pt x="0" y="699972"/>
                </a:cubicBezTo>
                <a:lnTo>
                  <a:pt x="0" y="77775"/>
                </a:lnTo>
                <a:close/>
              </a:path>
            </a:pathLst>
          </a:custGeom>
          <a:solidFill>
            <a:srgbClr val="C5312D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269" tIns="133269" rIns="1041142" bIns="133269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Stop-Click Phase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B55932-2B2F-4CD8-AB90-8FD72FA7F1A2}"/>
              </a:ext>
            </a:extLst>
          </p:cNvPr>
          <p:cNvSpPr/>
          <p:nvPr/>
        </p:nvSpPr>
        <p:spPr>
          <a:xfrm>
            <a:off x="1797440" y="3894430"/>
            <a:ext cx="4876800" cy="777747"/>
          </a:xfrm>
          <a:custGeom>
            <a:avLst/>
            <a:gdLst>
              <a:gd name="connsiteX0" fmla="*/ 0 w 4876800"/>
              <a:gd name="connsiteY0" fmla="*/ 77775 h 777747"/>
              <a:gd name="connsiteX1" fmla="*/ 77775 w 4876800"/>
              <a:gd name="connsiteY1" fmla="*/ 0 h 777747"/>
              <a:gd name="connsiteX2" fmla="*/ 4799025 w 4876800"/>
              <a:gd name="connsiteY2" fmla="*/ 0 h 777747"/>
              <a:gd name="connsiteX3" fmla="*/ 4876800 w 4876800"/>
              <a:gd name="connsiteY3" fmla="*/ 77775 h 777747"/>
              <a:gd name="connsiteX4" fmla="*/ 4876800 w 4876800"/>
              <a:gd name="connsiteY4" fmla="*/ 699972 h 777747"/>
              <a:gd name="connsiteX5" fmla="*/ 4799025 w 4876800"/>
              <a:gd name="connsiteY5" fmla="*/ 777747 h 777747"/>
              <a:gd name="connsiteX6" fmla="*/ 77775 w 4876800"/>
              <a:gd name="connsiteY6" fmla="*/ 777747 h 777747"/>
              <a:gd name="connsiteX7" fmla="*/ 0 w 4876800"/>
              <a:gd name="connsiteY7" fmla="*/ 699972 h 777747"/>
              <a:gd name="connsiteX8" fmla="*/ 0 w 4876800"/>
              <a:gd name="connsiteY8" fmla="*/ 77775 h 77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777747">
                <a:moveTo>
                  <a:pt x="0" y="77775"/>
                </a:moveTo>
                <a:cubicBezTo>
                  <a:pt x="0" y="34821"/>
                  <a:pt x="34821" y="0"/>
                  <a:pt x="77775" y="0"/>
                </a:cubicBezTo>
                <a:lnTo>
                  <a:pt x="4799025" y="0"/>
                </a:lnTo>
                <a:cubicBezTo>
                  <a:pt x="4841979" y="0"/>
                  <a:pt x="4876800" y="34821"/>
                  <a:pt x="4876800" y="77775"/>
                </a:cubicBezTo>
                <a:lnTo>
                  <a:pt x="4876800" y="699972"/>
                </a:lnTo>
                <a:cubicBezTo>
                  <a:pt x="4876800" y="742926"/>
                  <a:pt x="4841979" y="777747"/>
                  <a:pt x="4799025" y="777747"/>
                </a:cubicBezTo>
                <a:lnTo>
                  <a:pt x="77775" y="777747"/>
                </a:lnTo>
                <a:cubicBezTo>
                  <a:pt x="34821" y="777747"/>
                  <a:pt x="0" y="742926"/>
                  <a:pt x="0" y="699972"/>
                </a:cubicBezTo>
                <a:lnTo>
                  <a:pt x="0" y="77775"/>
                </a:lnTo>
                <a:close/>
              </a:path>
            </a:pathLst>
          </a:custGeom>
          <a:solidFill>
            <a:srgbClr val="C5312D"/>
          </a:solidFill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269" tIns="133269" rIns="1047238" bIns="133269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Termination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7712F2-B683-42B8-AE46-91D306D5B0F4}"/>
              </a:ext>
            </a:extLst>
          </p:cNvPr>
          <p:cNvSpPr/>
          <p:nvPr/>
        </p:nvSpPr>
        <p:spPr>
          <a:xfrm>
            <a:off x="4949503" y="1732644"/>
            <a:ext cx="505536" cy="505536"/>
          </a:xfrm>
          <a:custGeom>
            <a:avLst/>
            <a:gdLst>
              <a:gd name="connsiteX0" fmla="*/ 0 w 505536"/>
              <a:gd name="connsiteY0" fmla="*/ 278045 h 505536"/>
              <a:gd name="connsiteX1" fmla="*/ 113746 w 505536"/>
              <a:gd name="connsiteY1" fmla="*/ 278045 h 505536"/>
              <a:gd name="connsiteX2" fmla="*/ 113746 w 505536"/>
              <a:gd name="connsiteY2" fmla="*/ 0 h 505536"/>
              <a:gd name="connsiteX3" fmla="*/ 391790 w 505536"/>
              <a:gd name="connsiteY3" fmla="*/ 0 h 505536"/>
              <a:gd name="connsiteX4" fmla="*/ 391790 w 505536"/>
              <a:gd name="connsiteY4" fmla="*/ 278045 h 505536"/>
              <a:gd name="connsiteX5" fmla="*/ 505536 w 505536"/>
              <a:gd name="connsiteY5" fmla="*/ 278045 h 505536"/>
              <a:gd name="connsiteX6" fmla="*/ 252768 w 505536"/>
              <a:gd name="connsiteY6" fmla="*/ 505536 h 505536"/>
              <a:gd name="connsiteX7" fmla="*/ 0 w 505536"/>
              <a:gd name="connsiteY7" fmla="*/ 278045 h 50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536" h="505536">
                <a:moveTo>
                  <a:pt x="0" y="278045"/>
                </a:moveTo>
                <a:lnTo>
                  <a:pt x="113746" y="278045"/>
                </a:lnTo>
                <a:lnTo>
                  <a:pt x="113746" y="0"/>
                </a:lnTo>
                <a:lnTo>
                  <a:pt x="391790" y="0"/>
                </a:lnTo>
                <a:lnTo>
                  <a:pt x="391790" y="278045"/>
                </a:lnTo>
                <a:lnTo>
                  <a:pt x="505536" y="278045"/>
                </a:lnTo>
                <a:lnTo>
                  <a:pt x="252768" y="505536"/>
                </a:lnTo>
                <a:lnTo>
                  <a:pt x="0" y="278045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25400" h="36350" prst="relaxedInset"/>
            <a:contourClr>
              <a:schemeClr val="bg1"/>
            </a:contourClr>
          </a:sp3d>
        </p:spPr>
        <p:style>
          <a:ln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956" tIns="29210" rIns="142956" bIns="1543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207BF9E-9D06-4CFA-AF61-FB552D95569E}"/>
              </a:ext>
            </a:extLst>
          </p:cNvPr>
          <p:cNvSpPr/>
          <p:nvPr/>
        </p:nvSpPr>
        <p:spPr>
          <a:xfrm>
            <a:off x="5357935" y="2651800"/>
            <a:ext cx="505536" cy="505536"/>
          </a:xfrm>
          <a:custGeom>
            <a:avLst/>
            <a:gdLst>
              <a:gd name="connsiteX0" fmla="*/ 0 w 505536"/>
              <a:gd name="connsiteY0" fmla="*/ 278045 h 505536"/>
              <a:gd name="connsiteX1" fmla="*/ 113746 w 505536"/>
              <a:gd name="connsiteY1" fmla="*/ 278045 h 505536"/>
              <a:gd name="connsiteX2" fmla="*/ 113746 w 505536"/>
              <a:gd name="connsiteY2" fmla="*/ 0 h 505536"/>
              <a:gd name="connsiteX3" fmla="*/ 391790 w 505536"/>
              <a:gd name="connsiteY3" fmla="*/ 0 h 505536"/>
              <a:gd name="connsiteX4" fmla="*/ 391790 w 505536"/>
              <a:gd name="connsiteY4" fmla="*/ 278045 h 505536"/>
              <a:gd name="connsiteX5" fmla="*/ 505536 w 505536"/>
              <a:gd name="connsiteY5" fmla="*/ 278045 h 505536"/>
              <a:gd name="connsiteX6" fmla="*/ 252768 w 505536"/>
              <a:gd name="connsiteY6" fmla="*/ 505536 h 505536"/>
              <a:gd name="connsiteX7" fmla="*/ 0 w 505536"/>
              <a:gd name="connsiteY7" fmla="*/ 278045 h 50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536" h="505536">
                <a:moveTo>
                  <a:pt x="0" y="278045"/>
                </a:moveTo>
                <a:lnTo>
                  <a:pt x="113746" y="278045"/>
                </a:lnTo>
                <a:lnTo>
                  <a:pt x="113746" y="0"/>
                </a:lnTo>
                <a:lnTo>
                  <a:pt x="391790" y="0"/>
                </a:lnTo>
                <a:lnTo>
                  <a:pt x="391790" y="278045"/>
                </a:lnTo>
                <a:lnTo>
                  <a:pt x="505536" y="278045"/>
                </a:lnTo>
                <a:lnTo>
                  <a:pt x="252768" y="505536"/>
                </a:lnTo>
                <a:lnTo>
                  <a:pt x="0" y="278045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25400" h="36350" prst="relaxedInset"/>
            <a:contourClr>
              <a:schemeClr val="bg1"/>
            </a:contourClr>
          </a:sp3d>
        </p:spPr>
        <p:style>
          <a:ln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956" tIns="29210" rIns="142956" bIns="1543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C08CCD-2BD2-4DB0-A59C-7C5B06AA2896}"/>
              </a:ext>
            </a:extLst>
          </p:cNvPr>
          <p:cNvSpPr/>
          <p:nvPr/>
        </p:nvSpPr>
        <p:spPr>
          <a:xfrm>
            <a:off x="5760271" y="3570957"/>
            <a:ext cx="505536" cy="505536"/>
          </a:xfrm>
          <a:custGeom>
            <a:avLst/>
            <a:gdLst>
              <a:gd name="connsiteX0" fmla="*/ 0 w 505536"/>
              <a:gd name="connsiteY0" fmla="*/ 278045 h 505536"/>
              <a:gd name="connsiteX1" fmla="*/ 113746 w 505536"/>
              <a:gd name="connsiteY1" fmla="*/ 278045 h 505536"/>
              <a:gd name="connsiteX2" fmla="*/ 113746 w 505536"/>
              <a:gd name="connsiteY2" fmla="*/ 0 h 505536"/>
              <a:gd name="connsiteX3" fmla="*/ 391790 w 505536"/>
              <a:gd name="connsiteY3" fmla="*/ 0 h 505536"/>
              <a:gd name="connsiteX4" fmla="*/ 391790 w 505536"/>
              <a:gd name="connsiteY4" fmla="*/ 278045 h 505536"/>
              <a:gd name="connsiteX5" fmla="*/ 505536 w 505536"/>
              <a:gd name="connsiteY5" fmla="*/ 278045 h 505536"/>
              <a:gd name="connsiteX6" fmla="*/ 252768 w 505536"/>
              <a:gd name="connsiteY6" fmla="*/ 505536 h 505536"/>
              <a:gd name="connsiteX7" fmla="*/ 0 w 505536"/>
              <a:gd name="connsiteY7" fmla="*/ 278045 h 50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536" h="505536">
                <a:moveTo>
                  <a:pt x="0" y="278045"/>
                </a:moveTo>
                <a:lnTo>
                  <a:pt x="113746" y="278045"/>
                </a:lnTo>
                <a:lnTo>
                  <a:pt x="113746" y="0"/>
                </a:lnTo>
                <a:lnTo>
                  <a:pt x="391790" y="0"/>
                </a:lnTo>
                <a:lnTo>
                  <a:pt x="391790" y="278045"/>
                </a:lnTo>
                <a:lnTo>
                  <a:pt x="505536" y="278045"/>
                </a:lnTo>
                <a:lnTo>
                  <a:pt x="252768" y="505536"/>
                </a:lnTo>
                <a:lnTo>
                  <a:pt x="0" y="278045"/>
                </a:lnTo>
                <a:close/>
              </a:path>
            </a:pathLst>
          </a:custGeom>
          <a:solidFill>
            <a:schemeClr val="accent2">
              <a:tint val="40000"/>
              <a:hueOff val="0"/>
              <a:satOff val="0"/>
              <a:lumOff val="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25400" h="36350" prst="relaxedInset"/>
            <a:contourClr>
              <a:schemeClr val="bg1"/>
            </a:contourClr>
          </a:sp3d>
        </p:spPr>
        <p:style>
          <a:ln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956" tIns="29210" rIns="142956" bIns="154330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300" kern="1200"/>
          </a:p>
        </p:txBody>
      </p:sp>
    </p:spTree>
    <p:extLst>
      <p:ext uri="{BB962C8B-B14F-4D97-AF65-F5344CB8AC3E}">
        <p14:creationId xmlns:p14="http://schemas.microsoft.com/office/powerpoint/2010/main" val="318114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21" y="1071623"/>
            <a:ext cx="8229600" cy="332848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</a:rPr>
              <a:t>Initialization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UAVs are placed in an arbitrary configuration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A single UAV searches for the boundary</a:t>
            </a:r>
            <a:endParaRPr lang="en-US" sz="2000" dirty="0">
              <a:solidFill>
                <a:srgbClr val="C00000"/>
              </a:solidFill>
            </a:endParaRP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Stops and broadcasts message to other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UAVs when boundary is detected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</a:rPr>
              <a:t>Initial Sphere Formation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Other UAVs calculate target position on a sphere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at origin using </a:t>
            </a:r>
            <a:r>
              <a:rPr lang="en-US" sz="1600" b="1" dirty="0">
                <a:solidFill>
                  <a:srgbClr val="C00000"/>
                </a:solidFill>
              </a:rPr>
              <a:t>Fibonacci Sphere Formula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UAVs translate sphere to the boundary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UAVs move to the target position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866110A-AB9D-4219-946F-08912E4FA121}"/>
              </a:ext>
            </a:extLst>
          </p:cNvPr>
          <p:cNvSpPr/>
          <p:nvPr/>
        </p:nvSpPr>
        <p:spPr>
          <a:xfrm>
            <a:off x="6318959" y="1713462"/>
            <a:ext cx="2495599" cy="249990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503623-3AAF-4DD8-9E34-FF8E5167F278}"/>
              </a:ext>
            </a:extLst>
          </p:cNvPr>
          <p:cNvSpPr/>
          <p:nvPr/>
        </p:nvSpPr>
        <p:spPr>
          <a:xfrm>
            <a:off x="7876977" y="2015968"/>
            <a:ext cx="647959" cy="602962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C76337-3C90-4B38-89BF-DBF4BE2E2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197" y="2547379"/>
            <a:ext cx="308561" cy="2549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116D08-BE8E-40F8-BEE9-E52CFF1F3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543" y="2735867"/>
            <a:ext cx="308561" cy="25497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8FB9B6-8CAE-42BA-9DB8-79DDEFE2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419" y="2555519"/>
            <a:ext cx="308561" cy="25497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9D3875-CBE7-4655-B704-977F92D7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204" y="2737922"/>
            <a:ext cx="308561" cy="2549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3D067AB-D348-4893-BCCA-C077E9A3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436" y="2944578"/>
            <a:ext cx="308561" cy="2549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D2ABC6F-1792-4630-8EFD-4F0740A6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86" y="2944578"/>
            <a:ext cx="308561" cy="2549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B32FEA3-01F9-4D3E-B735-8B86DE6B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554" y="2555519"/>
            <a:ext cx="308561" cy="2549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6A2BC24-6176-4357-B556-EFB4B533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077" y="2750049"/>
            <a:ext cx="308561" cy="2549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AD5A9F4-1409-4B7D-B385-7128215C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771" y="2944578"/>
            <a:ext cx="308561" cy="2549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2B29E0F-C36D-82F4-293B-C03EDB0C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40424">
            <a:off x="7830906" y="1948357"/>
            <a:ext cx="756956" cy="719453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1D25093-1EB1-8AE3-629F-EF6228B8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40424">
            <a:off x="6163606" y="1629780"/>
            <a:ext cx="2806303" cy="26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5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7284E-6 L 0.05763 -0.11018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" y="-5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1.48148E-6 L 0.06545 -0.1058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530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7284E-6 L 0.06822 -0.11358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-567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031 L 0.07188 -0.10278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5154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0.07014 -0.10031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-503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9.87654E-7 L 0.06511 -0.08549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429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9.87654E-7 L 0.05955 -0.10833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543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69136E-6 L 0.07084 -0.11388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571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07448 -0.103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6095B-5C53-7C8F-87BD-491F5E4A5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F5904BD6-4B07-DE7F-9BFA-4027AF2AC88E}"/>
              </a:ext>
            </a:extLst>
          </p:cNvPr>
          <p:cNvSpPr/>
          <p:nvPr/>
        </p:nvSpPr>
        <p:spPr>
          <a:xfrm>
            <a:off x="6266112" y="1660908"/>
            <a:ext cx="2495599" cy="249990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A68F18-37D0-0B99-3954-856485CEA181}"/>
              </a:ext>
            </a:extLst>
          </p:cNvPr>
          <p:cNvSpPr/>
          <p:nvPr/>
        </p:nvSpPr>
        <p:spPr>
          <a:xfrm>
            <a:off x="7495201" y="1948070"/>
            <a:ext cx="1152261" cy="1148486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115527-BBF5-670E-A7D1-BD84E43251E9}"/>
              </a:ext>
            </a:extLst>
          </p:cNvPr>
          <p:cNvSpPr/>
          <p:nvPr/>
        </p:nvSpPr>
        <p:spPr>
          <a:xfrm>
            <a:off x="7661412" y="2069291"/>
            <a:ext cx="1152261" cy="1148486"/>
          </a:xfrm>
          <a:prstGeom prst="ellipse">
            <a:avLst/>
          </a:prstGeom>
          <a:noFill/>
          <a:ln w="9525"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04BE0-52B1-FED3-D6E0-45EDBB4C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CC0001"/>
                </a:solidFill>
                <a:latin typeface="+mj-lt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D534-8A1F-63C5-53A9-071E3CB01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38" y="1050581"/>
            <a:ext cx="8229600" cy="332848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</a:rPr>
              <a:t>Stop-Click Phase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Synchronization Phase where each UAV waits for </a:t>
            </a:r>
            <a:r>
              <a:rPr lang="en-US" sz="1600" i="1" dirty="0">
                <a:solidFill>
                  <a:srgbClr val="C00000"/>
                </a:solidFill>
              </a:rPr>
              <a:t>n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updates to make a ‘decision’.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C00000"/>
                </a:solidFill>
              </a:rPr>
              <a:t>STOP</a:t>
            </a:r>
            <a:r>
              <a:rPr lang="en-US" sz="1600" dirty="0">
                <a:solidFill>
                  <a:srgbClr val="C00000"/>
                </a:solidFill>
              </a:rPr>
              <a:t> is triggered when the UAV has received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updates from all group members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During </a:t>
            </a:r>
            <a:r>
              <a:rPr lang="en-US" sz="1600" b="1" dirty="0">
                <a:solidFill>
                  <a:srgbClr val="C00000"/>
                </a:solidFill>
              </a:rPr>
              <a:t>CLICK</a:t>
            </a:r>
            <a:r>
              <a:rPr lang="en-US" sz="1600" dirty="0">
                <a:solidFill>
                  <a:srgbClr val="C00000"/>
                </a:solidFill>
              </a:rPr>
              <a:t>, the UAV moves to its target point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For plume wrapping, decisions are </a:t>
            </a:r>
            <a:r>
              <a:rPr lang="en-US" sz="1600" i="1" dirty="0">
                <a:solidFill>
                  <a:srgbClr val="C00000"/>
                </a:solidFill>
              </a:rPr>
              <a:t>Expansion </a:t>
            </a:r>
            <a:r>
              <a:rPr lang="en-US" sz="1600" dirty="0">
                <a:solidFill>
                  <a:srgbClr val="C00000"/>
                </a:solidFill>
              </a:rPr>
              <a:t>or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i="1" dirty="0">
                <a:solidFill>
                  <a:srgbClr val="C00000"/>
                </a:solidFill>
              </a:rPr>
              <a:t>Rotation</a:t>
            </a:r>
            <a:endParaRPr lang="en-US" sz="1400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</a:rPr>
              <a:t>Termination</a:t>
            </a:r>
          </a:p>
          <a:p>
            <a:pPr lvl="2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C00000"/>
                </a:solidFill>
              </a:rPr>
              <a:t>The algorithm finishes when every other UAV is a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the boundary region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A70659-A262-4848-D640-F701A9E30ADC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E8EDF8D-8C7F-106E-DB8B-C9CEF0D4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708" y="2005259"/>
            <a:ext cx="308561" cy="2549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E2356E-AAA0-BD07-7B6D-BD43428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798" y="2226288"/>
            <a:ext cx="308561" cy="25497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B4C7416-5F01-82E5-470F-9067965FE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450" y="1925067"/>
            <a:ext cx="308561" cy="25497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A1E1E0-6B1D-7400-CDB8-F68E5CF5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608" y="2177225"/>
            <a:ext cx="308561" cy="2549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25AC36F-36DF-CEE3-33F9-488670C0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505" y="2439443"/>
            <a:ext cx="308561" cy="2549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7D23D41-8E35-5732-2D01-9E3E4A57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627" y="2498017"/>
            <a:ext cx="308561" cy="2549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ACEF8F0-6253-D92D-CCEB-04852A89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994" y="2015968"/>
            <a:ext cx="308561" cy="2549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BF79EF6-7C25-6DF8-444A-B108EDE0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09" y="2273322"/>
            <a:ext cx="308561" cy="25497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9F33429-55B8-D49B-F936-E878FAE8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85" y="2464144"/>
            <a:ext cx="308561" cy="2549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6FA59-701C-EF96-9493-08928BC2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762970-F94E-BFDC-6307-1164E02320F7}"/>
              </a:ext>
            </a:extLst>
          </p:cNvPr>
          <p:cNvSpPr/>
          <p:nvPr/>
        </p:nvSpPr>
        <p:spPr>
          <a:xfrm rot="20420068">
            <a:off x="8671313" y="2147164"/>
            <a:ext cx="345701" cy="929836"/>
          </a:xfrm>
          <a:prstGeom prst="ellipse">
            <a:avLst/>
          </a:prstGeom>
          <a:solidFill>
            <a:srgbClr val="FFFF00">
              <a:alpha val="31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82716E-6 L -0.02448 0.04043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200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-0.02291 0.0753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376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07407E-6 L -0.01076 0.00649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30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93827E-7 L -0.00312 0.0626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305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-0.00972 0.10525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524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82716E-6 L 0.01094 0.11513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" y="574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0.03438 0.0425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213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02813 0.08488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4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48 0.04043 L -0.04132 0.00864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-160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1 0.07531 L -0.04392 0.02839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-234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2 0.10525 L -0.03663 0.07192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-1667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4 0.11513 L -0.00625 0.09476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-1019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13 0.08488 L 0.00469 0.07593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-46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38 0.04259 L 0.01441 0.05185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46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0.06265 L -0.02431 0.05124 " pathEditMode="relative" rAng="0" ptsTypes="AA">
                                      <p:cBhvr>
                                        <p:cTn id="10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37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76 0.00649 L -0.02934 -0.01728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6" grpId="0" animBg="1"/>
      <p:bldP spid="16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11CE6C5-AEDE-26FD-43BE-982E3B180DCF}"/>
              </a:ext>
            </a:extLst>
          </p:cNvPr>
          <p:cNvSpPr/>
          <p:nvPr/>
        </p:nvSpPr>
        <p:spPr>
          <a:xfrm>
            <a:off x="6858731" y="1250171"/>
            <a:ext cx="1715787" cy="168314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19AFE7-45E7-7261-2CBC-C6A307270A48}"/>
              </a:ext>
            </a:extLst>
          </p:cNvPr>
          <p:cNvSpPr/>
          <p:nvPr/>
        </p:nvSpPr>
        <p:spPr>
          <a:xfrm>
            <a:off x="6929544" y="3139217"/>
            <a:ext cx="1711536" cy="168314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prstMaterial="clear">
            <a:bevelT w="1371600" h="1371600"/>
            <a:bevelB w="1371600" h="137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AD5A9F4-1409-4B7D-B385-7128215C1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450" y="1492932"/>
            <a:ext cx="308561" cy="254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A6E4-342F-4BA2-A7AB-57B1C79B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CC0001"/>
                </a:solidFill>
              </a:rPr>
              <a:t>EXPANSION &amp; ROTATION </a:t>
            </a:r>
            <a:endParaRPr lang="en-US" sz="2800" dirty="0">
              <a:solidFill>
                <a:srgbClr val="CC000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3B8-C25A-46FD-B37F-CB47ACEF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1" y="1192921"/>
            <a:ext cx="5998362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Expansion</a:t>
            </a:r>
            <a:endParaRPr lang="en-US" sz="2600" b="1" dirty="0">
              <a:solidFill>
                <a:srgbClr val="C0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Movement of every UAV such that radius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of the Fibonacci Sphere is increased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Occurs when every point is </a:t>
            </a:r>
            <a:r>
              <a:rPr lang="en-US" b="1" dirty="0">
                <a:solidFill>
                  <a:srgbClr val="C00000"/>
                </a:solidFill>
              </a:rPr>
              <a:t>INSIDE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br>
              <a:rPr lang="en-US" i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the plume boundary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rgbClr val="C00000"/>
                </a:solidFill>
              </a:rPr>
              <a:t>Rotation</a:t>
            </a:r>
            <a:endParaRPr lang="en-US" sz="2600" b="1" dirty="0">
              <a:solidFill>
                <a:srgbClr val="C00000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Movement of every UAV such that Fibonacci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Sphere moves towards the plume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Occurs when at least one point is </a:t>
            </a:r>
            <a:r>
              <a:rPr lang="en-US" b="1" dirty="0">
                <a:solidFill>
                  <a:srgbClr val="C00000"/>
                </a:solidFill>
              </a:rPr>
              <a:t>OUTSIDE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br>
              <a:rPr lang="en-US" i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the plume boundary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C8CDC2-4A6C-490A-8A03-0504F7B547CE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C76337-3C90-4B38-89BF-DBF4BE2E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63" y="1295461"/>
            <a:ext cx="308561" cy="2549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116D08-BE8E-40F8-BEE9-E52CFF1F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384" y="1510763"/>
            <a:ext cx="308561" cy="25497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8FB9B6-8CAE-42BA-9DB8-79DDEFE2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698" y="1285124"/>
            <a:ext cx="308561" cy="25497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89D3875-CBE7-4655-B704-977F92D7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45" y="1492932"/>
            <a:ext cx="308561" cy="2549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3D067AB-D348-4893-BCCA-C077E9A31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740" y="1707563"/>
            <a:ext cx="308561" cy="2549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D2ABC6F-1792-4630-8EFD-4F0740A61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339" y="1672511"/>
            <a:ext cx="308561" cy="25497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B32FEA3-01F9-4D3E-B735-8B86DE6B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312" y="1175511"/>
            <a:ext cx="308561" cy="25497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6A2BC24-6176-4357-B556-EFB4B533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724" y="1784070"/>
            <a:ext cx="308561" cy="2549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11475-DDB2-485F-A016-6BFD7EEF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8606" y="4767264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AB63E6BC-7BB7-5EEC-BB0B-3C4DB1DB99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716950">
            <a:off x="7233287" y="3090684"/>
            <a:ext cx="1012396" cy="9622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432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8"/>
    </mc:Choice>
    <mc:Fallback xmlns="">
      <p:transition spd="slow" advTm="3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20988E-6 L -0.02188 0.01358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67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48148E-6 L -0.02343 0.0358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179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35802E-6 L 0.01579 0.00833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40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-0.00052 0.03704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85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23457E-7 L -0.01684 0.0713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354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55112E-17 L 0.01736 0.06142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" y="305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93827E-6 L -0.00174 0.07624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379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1979 0.0284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142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00018 0.02099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8 0.01358 L -0.02188 -0.01666 " pathEditMode="relative" rAng="0" ptsTypes="AA">
                                      <p:cBhvr>
                                        <p:cTn id="8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2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43 0.0358 L -0.0375 -0.00617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209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79 0.00833 L 0.01059 0.04012 " pathEditMode="relative" rAng="0" ptsTypes="AA">
                                      <p:cBhvr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1574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3704 L -0.02014 0.04198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47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84 0.0713 L -0.04531 0.03951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-160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36 0.06142 L -0.01684 0.08457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9" y="114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7624 L -0.03698 0.07315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5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84 L 0.00139 0.06297 " pathEditMode="relative" rAng="0" ptsTypes="AA">
                                      <p:cBhvr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" y="1728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2099 L -0.01267 0.00124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" y="-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D02AA-191C-4FA6-9A8D-A4511B421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4389-D265-8E5E-04A6-ECCB5738B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0285"/>
            <a:ext cx="8229600" cy="801290"/>
          </a:xfrm>
        </p:spPr>
        <p:txBody>
          <a:bodyPr/>
          <a:lstStyle/>
          <a:p>
            <a:pPr algn="l"/>
            <a:r>
              <a:rPr lang="en-US" sz="2800" dirty="0">
                <a:solidFill>
                  <a:srgbClr val="CC0001"/>
                </a:solidFill>
              </a:rPr>
              <a:t>SYNCHRONIZATION LOSS</a:t>
            </a:r>
            <a:endParaRPr lang="en-US" sz="2800" dirty="0">
              <a:solidFill>
                <a:srgbClr val="CC0001"/>
              </a:solidFill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517E0-B800-D9DD-ED58-EFD28006F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7494"/>
            <a:ext cx="8557260" cy="33284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As is evident, Stop-Click Phase requires multiparty synchronization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This is made difficult due to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Message Loss as a result of unreliable channel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UAV Loss due to system fault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The problem can be generalized to any UAV platoon mission where agents require updated state knowledge.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Our algorithm guarantees partial multi-party synchronization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7CA3F5-F92E-AECF-F277-C63AE4A95789}"/>
              </a:ext>
            </a:extLst>
          </p:cNvPr>
          <p:cNvCxnSpPr>
            <a:cxnSpLocks/>
          </p:cNvCxnSpPr>
          <p:nvPr/>
        </p:nvCxnSpPr>
        <p:spPr>
          <a:xfrm>
            <a:off x="535021" y="1041873"/>
            <a:ext cx="8229600" cy="0"/>
          </a:xfrm>
          <a:prstGeom prst="line">
            <a:avLst/>
          </a:prstGeom>
          <a:ln w="25400">
            <a:solidFill>
              <a:srgbClr val="CC0001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B0F21-70ED-C890-EAFC-93885CEB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58606" y="4767264"/>
            <a:ext cx="2133600" cy="273844"/>
          </a:xfrm>
        </p:spPr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769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48"/>
    </mc:Choice>
    <mc:Fallback xmlns="">
      <p:transition spd="slow" advTm="3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5.3|10.1|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8|11.3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8|11.3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8|11.3|6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8|11.3|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8|11.3|6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9.8|11.3|6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ncstate-ppt-template-16x9-horizontal-left-brick</Template>
  <TotalTime>11985</TotalTime>
  <Words>1109</Words>
  <Application>Microsoft Office PowerPoint</Application>
  <PresentationFormat>On-screen Show (16:9)</PresentationFormat>
  <Paragraphs>172</Paragraphs>
  <Slides>22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Rounded MT Bold</vt:lpstr>
      <vt:lpstr>Calibri</vt:lpstr>
      <vt:lpstr>NimbusRomNo9L-Regu</vt:lpstr>
      <vt:lpstr>Trebuchet MS</vt:lpstr>
      <vt:lpstr>Wingdings</vt:lpstr>
      <vt:lpstr>NCStateU-horizontal-left-logo</vt:lpstr>
      <vt:lpstr>Guaranteeing Partial State Synchronization for  UAV Platoon under Message or UAV Loss</vt:lpstr>
      <vt:lpstr>INTRODUCTION</vt:lpstr>
      <vt:lpstr>MOTIVATION</vt:lpstr>
      <vt:lpstr>PowerPoint Presentation</vt:lpstr>
      <vt:lpstr>DESIGN</vt:lpstr>
      <vt:lpstr>OVERVIEW</vt:lpstr>
      <vt:lpstr>OVERVIEW</vt:lpstr>
      <vt:lpstr>EXPANSION &amp; ROTATION </vt:lpstr>
      <vt:lpstr>SYNCHRONIZATION LOSS</vt:lpstr>
      <vt:lpstr>SYNCHRONIZATION LOSS</vt:lpstr>
      <vt:lpstr>MULTI-PARTY SYNCHRONIZATION</vt:lpstr>
      <vt:lpstr>SEQUENCE NUMEBRS</vt:lpstr>
      <vt:lpstr>Message Retransmission</vt:lpstr>
      <vt:lpstr>UAV Loss</vt:lpstr>
      <vt:lpstr>WORKING EXAMPLE</vt:lpstr>
      <vt:lpstr>PowerPoint Presentation</vt:lpstr>
      <vt:lpstr>Time Taken</vt:lpstr>
      <vt:lpstr>Time Per Round</vt:lpstr>
      <vt:lpstr>Time - UAV Loss</vt:lpstr>
      <vt:lpstr>PowerPoint Presentation</vt:lpstr>
      <vt:lpstr>SUMMARY &amp;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Cooperative Trajectory Planning in a  Group of Autonomous Unmanned Aerial  Vehicles for Plume Boundary Wrapping</dc:title>
  <dc:creator>Baisakhi Chatterjee</dc:creator>
  <cp:lastModifiedBy>Baisakhi Chatterjee</cp:lastModifiedBy>
  <cp:revision>233</cp:revision>
  <dcterms:created xsi:type="dcterms:W3CDTF">2022-04-13T17:19:05Z</dcterms:created>
  <dcterms:modified xsi:type="dcterms:W3CDTF">2024-02-20T01:06:29Z</dcterms:modified>
</cp:coreProperties>
</file>